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33"/>
  </p:notesMasterIdLst>
  <p:handoutMasterIdLst>
    <p:handoutMasterId r:id="rId34"/>
  </p:handoutMasterIdLst>
  <p:sldIdLst>
    <p:sldId id="356" r:id="rId2"/>
    <p:sldId id="357" r:id="rId3"/>
    <p:sldId id="358" r:id="rId4"/>
    <p:sldId id="359" r:id="rId5"/>
    <p:sldId id="360" r:id="rId6"/>
    <p:sldId id="361" r:id="rId7"/>
    <p:sldId id="362" r:id="rId8"/>
    <p:sldId id="363" r:id="rId9"/>
    <p:sldId id="364" r:id="rId10"/>
    <p:sldId id="365" r:id="rId11"/>
    <p:sldId id="366" r:id="rId12"/>
    <p:sldId id="367" r:id="rId13"/>
    <p:sldId id="368" r:id="rId14"/>
    <p:sldId id="369" r:id="rId15"/>
    <p:sldId id="370" r:id="rId16"/>
    <p:sldId id="371" r:id="rId17"/>
    <p:sldId id="372" r:id="rId18"/>
    <p:sldId id="373" r:id="rId19"/>
    <p:sldId id="374" r:id="rId20"/>
    <p:sldId id="375" r:id="rId21"/>
    <p:sldId id="376" r:id="rId22"/>
    <p:sldId id="377" r:id="rId23"/>
    <p:sldId id="378" r:id="rId24"/>
    <p:sldId id="379" r:id="rId25"/>
    <p:sldId id="380" r:id="rId26"/>
    <p:sldId id="381" r:id="rId27"/>
    <p:sldId id="382" r:id="rId28"/>
    <p:sldId id="383" r:id="rId29"/>
    <p:sldId id="384" r:id="rId30"/>
    <p:sldId id="385" r:id="rId31"/>
    <p:sldId id="386" r:id="rId32"/>
  </p:sldIdLst>
  <p:sldSz cx="12192000" cy="6858000"/>
  <p:notesSz cx="7315200" cy="96012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lle Weldin-Frisch" initials="JW" lastIdx="1" clrIdx="0">
    <p:extLst/>
  </p:cmAuthor>
  <p:cmAuthor id="2" name="Michael Stephens" initials="MS" lastIdx="21" clrIdx="1"/>
  <p:cmAuthor id="3" name="Ennes, Wendy" initials="WE"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80082" autoAdjust="0"/>
  </p:normalViewPr>
  <p:slideViewPr>
    <p:cSldViewPr snapToGrid="0">
      <p:cViewPr varScale="1">
        <p:scale>
          <a:sx n="73" d="100"/>
          <a:sy n="73" d="100"/>
        </p:scale>
        <p:origin x="-546" y="-90"/>
      </p:cViewPr>
      <p:guideLst>
        <p:guide orient="horz" pos="2160"/>
        <p:guide pos="3840"/>
      </p:guideLst>
    </p:cSldViewPr>
  </p:slideViewPr>
  <p:outlineViewPr>
    <p:cViewPr>
      <p:scale>
        <a:sx n="33" d="100"/>
        <a:sy n="33" d="100"/>
      </p:scale>
      <p:origin x="0" y="0"/>
    </p:cViewPr>
  </p:outlineViewPr>
  <p:notesTextViewPr>
    <p:cViewPr>
      <p:scale>
        <a:sx n="1" d="1"/>
        <a:sy n="1" d="1"/>
      </p:scale>
      <p:origin x="0" y="3588"/>
    </p:cViewPr>
  </p:notesTextViewPr>
  <p:sorterViewPr>
    <p:cViewPr>
      <p:scale>
        <a:sx n="100" d="100"/>
        <a:sy n="100" d="100"/>
      </p:scale>
      <p:origin x="0" y="0"/>
    </p:cViewPr>
  </p:sorterViewPr>
  <p:notesViewPr>
    <p:cSldViewPr snapToGrid="0">
      <p:cViewPr>
        <p:scale>
          <a:sx n="80" d="100"/>
          <a:sy n="80" d="100"/>
        </p:scale>
        <p:origin x="-3222"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325774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66763" y="428625"/>
            <a:ext cx="5757862" cy="3238500"/>
          </a:xfrm>
          <a:prstGeom prst="rect">
            <a:avLst/>
          </a:prstGeom>
          <a:noFill/>
          <a:ln w="12700">
            <a:solidFill>
              <a:prstClr val="black"/>
            </a:solidFill>
          </a:ln>
        </p:spPr>
        <p:txBody>
          <a:bodyPr vert="horz" lIns="95723" tIns="47861" rIns="95723" bIns="47861" rtlCol="0" anchor="ctr"/>
          <a:lstStyle/>
          <a:p>
            <a:endParaRPr lang="en-US"/>
          </a:p>
        </p:txBody>
      </p:sp>
      <p:sp>
        <p:nvSpPr>
          <p:cNvPr id="5" name="Notes Placeholder 4"/>
          <p:cNvSpPr>
            <a:spLocks noGrp="1"/>
          </p:cNvSpPr>
          <p:nvPr>
            <p:ph type="body" sz="quarter" idx="3"/>
          </p:nvPr>
        </p:nvSpPr>
        <p:spPr>
          <a:xfrm>
            <a:off x="719645" y="3848684"/>
            <a:ext cx="5852160" cy="5425947"/>
          </a:xfrm>
          <a:prstGeom prst="rect">
            <a:avLst/>
          </a:prstGeom>
        </p:spPr>
        <p:txBody>
          <a:bodyPr vert="horz" lIns="95723" tIns="47861" rIns="95723" bIns="47861"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108669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opfibti.org/ielgforum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428625"/>
            <a:ext cx="5759450" cy="3240088"/>
          </a:xfrm>
        </p:spPr>
      </p:sp>
      <p:sp>
        <p:nvSpPr>
          <p:cNvPr id="3" name="Notes Placeholder 2"/>
          <p:cNvSpPr>
            <a:spLocks noGrp="1"/>
          </p:cNvSpPr>
          <p:nvPr>
            <p:ph type="body" idx="1"/>
          </p:nvPr>
        </p:nvSpPr>
        <p:spPr/>
        <p:txBody>
          <a:bodyPr/>
          <a:lstStyle/>
          <a:p>
            <a:endParaRPr lang="en-US" sz="1600" b="1" dirty="0"/>
          </a:p>
        </p:txBody>
      </p:sp>
    </p:spTree>
    <p:extLst>
      <p:ext uri="{BB962C8B-B14F-4D97-AF65-F5344CB8AC3E}">
        <p14:creationId xmlns:p14="http://schemas.microsoft.com/office/powerpoint/2010/main" val="1584773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428625"/>
            <a:ext cx="5759450" cy="3240088"/>
          </a:xfrm>
        </p:spPr>
      </p:sp>
      <p:sp>
        <p:nvSpPr>
          <p:cNvPr id="3" name="Notes Placeholder 2"/>
          <p:cNvSpPr>
            <a:spLocks noGrp="1"/>
          </p:cNvSpPr>
          <p:nvPr>
            <p:ph type="body" idx="1"/>
          </p:nvPr>
        </p:nvSpPr>
        <p:spPr/>
        <p:txBody>
          <a:bodyPr>
            <a:normAutofit/>
          </a:bodyPr>
          <a:lstStyle/>
          <a:p>
            <a:r>
              <a:rPr lang="en-US" b="1" dirty="0" smtClean="0"/>
              <a:t>IELG</a:t>
            </a:r>
            <a:r>
              <a:rPr lang="en-US" b="1" baseline="0" dirty="0" smtClean="0"/>
              <a:t> </a:t>
            </a:r>
            <a:r>
              <a:rPr lang="en-US" b="1" dirty="0" smtClean="0"/>
              <a:t>Trainer Notes: </a:t>
            </a:r>
            <a:r>
              <a:rPr lang="en-US" dirty="0" smtClean="0"/>
              <a:t>1 Minute</a:t>
            </a:r>
          </a:p>
          <a:p>
            <a:endParaRPr lang="en-US" dirty="0" smtClean="0"/>
          </a:p>
          <a:p>
            <a:r>
              <a:rPr lang="en-US" b="1" u="sng" dirty="0" smtClean="0"/>
              <a:t>Script:</a:t>
            </a:r>
            <a:r>
              <a:rPr lang="en-US" b="1" u="sng" baseline="0" dirty="0" smtClean="0"/>
              <a:t> </a:t>
            </a:r>
          </a:p>
          <a:p>
            <a:r>
              <a:rPr lang="en-US" dirty="0" smtClean="0"/>
              <a:t>“It is important to be clear about the purposes of the </a:t>
            </a:r>
            <a:r>
              <a:rPr lang="en-US" i="1" dirty="0" smtClean="0"/>
              <a:t>Illinois Early Learning Guidelines</a:t>
            </a:r>
            <a:r>
              <a:rPr lang="en-US" dirty="0" smtClean="0"/>
              <a:t>. We cover this same content with administrators and supervisors as well as family child care and center-based providers. The </a:t>
            </a:r>
            <a:r>
              <a:rPr lang="en-US" i="1" dirty="0" smtClean="0"/>
              <a:t>Illinois Early Learning Guidelines</a:t>
            </a:r>
            <a:r>
              <a:rPr lang="en-US" dirty="0" smtClean="0"/>
              <a:t>:</a:t>
            </a:r>
          </a:p>
          <a:p>
            <a:endParaRPr lang="en-US" baseline="0" dirty="0" smtClean="0"/>
          </a:p>
          <a:p>
            <a:pPr marL="239338" indent="-239338">
              <a:buFont typeface="+mj-lt"/>
              <a:buAutoNum type="arabicParenR"/>
            </a:pPr>
            <a:r>
              <a:rPr lang="en-US" baseline="0" dirty="0" smtClean="0"/>
              <a:t>Create a foundational understanding for families, providers, and professionals in the field of what children are expected to know and do across multiple developmental domains,</a:t>
            </a:r>
          </a:p>
          <a:p>
            <a:pPr marL="239338" indent="-239338">
              <a:buFont typeface="+mj-lt"/>
              <a:buAutoNum type="arabicParenR"/>
            </a:pPr>
            <a:r>
              <a:rPr lang="en-US" baseline="0" dirty="0" smtClean="0"/>
              <a:t>Improve the quality of care and learning through more intentional and appropriate practices to support development from birth to three, </a:t>
            </a:r>
          </a:p>
          <a:p>
            <a:pPr marL="239338" indent="-239338">
              <a:buFont typeface="+mj-lt"/>
              <a:buAutoNum type="arabicParenR"/>
            </a:pPr>
            <a:r>
              <a:rPr lang="en-US" baseline="0" dirty="0" smtClean="0"/>
              <a:t>Develop a more qualified workforce,</a:t>
            </a:r>
          </a:p>
          <a:p>
            <a:pPr marL="239338" indent="-239338">
              <a:buFont typeface="+mj-lt"/>
              <a:buAutoNum type="arabicParenR"/>
            </a:pPr>
            <a:r>
              <a:rPr lang="en-US" baseline="0" dirty="0" smtClean="0"/>
              <a:t>Enhance the current system of early childhood services, and</a:t>
            </a:r>
          </a:p>
          <a:p>
            <a:pPr marL="239338" indent="-239338">
              <a:buFont typeface="+mj-lt"/>
              <a:buAutoNum type="arabicParenR"/>
            </a:pPr>
            <a:r>
              <a:rPr lang="en-US" baseline="0" dirty="0" smtClean="0"/>
              <a:t>Serve a resource for those informing decision-makers involved with developing and implementing policies for children this age.</a:t>
            </a:r>
          </a:p>
          <a:p>
            <a:endParaRPr lang="en-US" baseline="0" dirty="0" smtClean="0"/>
          </a:p>
          <a:p>
            <a:r>
              <a:rPr lang="en-US" baseline="0" dirty="0" smtClean="0"/>
              <a:t>Further, the </a:t>
            </a:r>
            <a:r>
              <a:rPr lang="en-US" i="1" baseline="0" dirty="0" smtClean="0"/>
              <a:t>Illinois Early Learning Guidelines</a:t>
            </a:r>
            <a:r>
              <a:rPr lang="en-US" baseline="0" dirty="0" smtClean="0"/>
              <a:t> create from birth, an alignment of standards with existing standards and practices for older children.”</a:t>
            </a:r>
          </a:p>
          <a:p>
            <a:endParaRPr lang="en-US" baseline="0" dirty="0" smtClean="0"/>
          </a:p>
          <a:p>
            <a:r>
              <a:rPr lang="en-US" b="1" u="sng" baseline="0" dirty="0" smtClean="0"/>
              <a:t>Instructions: </a:t>
            </a:r>
          </a:p>
          <a:p>
            <a:r>
              <a:rPr lang="en-US" baseline="0" dirty="0" smtClean="0"/>
              <a:t>Ask the group if they have any </a:t>
            </a:r>
            <a:r>
              <a:rPr lang="en-US" b="0" baseline="0" dirty="0" smtClean="0"/>
              <a:t>comments or questions </a:t>
            </a:r>
            <a:r>
              <a:rPr lang="en-US" baseline="0" dirty="0" smtClean="0"/>
              <a:t>so far about the development or purposes of the guidelines from birth to three.</a:t>
            </a:r>
            <a:endParaRPr lang="en-US" dirty="0"/>
          </a:p>
        </p:txBody>
      </p:sp>
    </p:spTree>
    <p:extLst>
      <p:ext uri="{BB962C8B-B14F-4D97-AF65-F5344CB8AC3E}">
        <p14:creationId xmlns:p14="http://schemas.microsoft.com/office/powerpoint/2010/main" val="3022574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428625"/>
            <a:ext cx="5759450" cy="3240088"/>
          </a:xfrm>
        </p:spPr>
      </p:sp>
      <p:sp>
        <p:nvSpPr>
          <p:cNvPr id="3" name="Notes Placeholder 2"/>
          <p:cNvSpPr>
            <a:spLocks noGrp="1"/>
          </p:cNvSpPr>
          <p:nvPr>
            <p:ph type="body" idx="1"/>
          </p:nvPr>
        </p:nvSpPr>
        <p:spPr/>
        <p:txBody>
          <a:bodyPr>
            <a:normAutofit/>
          </a:bodyPr>
          <a:lstStyle/>
          <a:p>
            <a:r>
              <a:rPr lang="en-US" b="1" dirty="0" smtClean="0"/>
              <a:t>IELG</a:t>
            </a:r>
            <a:r>
              <a:rPr lang="en-US" b="1" baseline="0" dirty="0" smtClean="0"/>
              <a:t> </a:t>
            </a:r>
            <a:r>
              <a:rPr lang="en-US" b="1" dirty="0" smtClean="0"/>
              <a:t>Trainer Notes: </a:t>
            </a:r>
            <a:r>
              <a:rPr lang="en-US" dirty="0" smtClean="0"/>
              <a:t> 2 minutes</a:t>
            </a:r>
          </a:p>
          <a:p>
            <a:endParaRPr lang="en-US" dirty="0" smtClean="0"/>
          </a:p>
          <a:p>
            <a:r>
              <a:rPr lang="en-US" b="1" u="sng" baseline="0" dirty="0" smtClean="0"/>
              <a:t>Instructions: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Read this</a:t>
            </a:r>
            <a:r>
              <a:rPr lang="en-US" b="0" baseline="0" dirty="0" smtClean="0"/>
              <a:t> </a:t>
            </a:r>
            <a:r>
              <a:rPr lang="en-US" b="0" dirty="0" smtClean="0"/>
              <a:t>slide,</a:t>
            </a:r>
            <a:r>
              <a:rPr lang="en-US" b="0" baseline="0" dirty="0" smtClean="0"/>
              <a:t> </a:t>
            </a:r>
            <a:r>
              <a:rPr lang="en-US" b="0" dirty="0" smtClean="0"/>
              <a:t>pausing to note how much of these we already know and isn’t really new as scripted</a:t>
            </a:r>
            <a:r>
              <a:rPr lang="en-US" b="0" baseline="0" dirty="0" smtClean="0"/>
              <a:t> below</a:t>
            </a:r>
            <a:r>
              <a:rPr lang="en-US" b="0" dirty="0" smtClean="0"/>
              <a:t>. Note that the quote is from page 2 of the </a:t>
            </a:r>
            <a:r>
              <a:rPr lang="en-US" b="0" i="1" dirty="0" smtClean="0"/>
              <a:t>Illinois</a:t>
            </a:r>
            <a:r>
              <a:rPr lang="en-US" b="0" i="1" baseline="0" dirty="0" smtClean="0"/>
              <a:t> </a:t>
            </a:r>
            <a:r>
              <a:rPr lang="en-US" b="0" i="1" dirty="0" smtClean="0"/>
              <a:t>Early Learning Guidelines</a:t>
            </a:r>
            <a:r>
              <a:rPr lang="en-US" b="0" baseline="0" dirty="0" smtClean="0"/>
              <a:t> book</a:t>
            </a:r>
            <a:r>
              <a:rPr lang="en-US" b="0" dirty="0" smtClean="0"/>
              <a:t>.</a:t>
            </a:r>
          </a:p>
          <a:p>
            <a:endParaRPr lang="en-US" b="0" dirty="0" smtClean="0"/>
          </a:p>
          <a:p>
            <a:r>
              <a:rPr lang="en-US" b="1" u="sng" dirty="0" smtClean="0"/>
              <a:t>Script: </a:t>
            </a:r>
          </a:p>
          <a:p>
            <a:r>
              <a:rPr lang="en-US" b="0" dirty="0" smtClean="0"/>
              <a:t> </a:t>
            </a:r>
            <a:endParaRPr lang="en-US" b="1" baseline="0" dirty="0" smtClean="0"/>
          </a:p>
          <a:p>
            <a:r>
              <a:rPr lang="en-US" dirty="0" smtClean="0"/>
              <a:t>Note that what is significant is the recognition of the vital importance of the first three years to developing future capacity for learning.</a:t>
            </a:r>
            <a:r>
              <a:rPr lang="en-US" baseline="0" dirty="0" smtClean="0"/>
              <a:t> </a:t>
            </a:r>
            <a:r>
              <a:rPr lang="en-US" dirty="0" smtClean="0"/>
              <a:t>Birth </a:t>
            </a:r>
            <a:r>
              <a:rPr lang="en-US" dirty="0"/>
              <a:t>to three is not singularly </a:t>
            </a:r>
            <a:r>
              <a:rPr lang="en-US" dirty="0" smtClean="0"/>
              <a:t>about only health and safety anymore</a:t>
            </a:r>
            <a:r>
              <a:rPr lang="en-US" dirty="0"/>
              <a:t>.  Birth to three providers lay an intentional, formal foundation for future learning.  The </a:t>
            </a:r>
            <a:r>
              <a:rPr lang="en-US" i="1" dirty="0"/>
              <a:t>Illinois Early Learning Guidelines</a:t>
            </a:r>
            <a:r>
              <a:rPr lang="en-US" dirty="0"/>
              <a:t> helps us take what we know about relationships, development, children and play to a new level of being intentional in our planning to encourage parents to make the most of these interactions. </a:t>
            </a:r>
          </a:p>
          <a:p>
            <a:endParaRPr lang="en-US" dirty="0"/>
          </a:p>
          <a:p>
            <a:r>
              <a:rPr lang="en-US" dirty="0"/>
              <a:t>As home visitors, we want to be sure that our work with parents and their child, is not in isolation of other significant family members. </a:t>
            </a:r>
            <a:r>
              <a:rPr lang="en-US" dirty="0" smtClean="0"/>
              <a:t>This </a:t>
            </a:r>
            <a:r>
              <a:rPr lang="en-US" dirty="0"/>
              <a:t>is a shared experience</a:t>
            </a:r>
            <a:r>
              <a:rPr lang="en-US" dirty="0" smtClean="0"/>
              <a:t>.”</a:t>
            </a:r>
            <a:endParaRPr lang="en-US" dirty="0"/>
          </a:p>
        </p:txBody>
      </p:sp>
    </p:spTree>
    <p:extLst>
      <p:ext uri="{BB962C8B-B14F-4D97-AF65-F5344CB8AC3E}">
        <p14:creationId xmlns:p14="http://schemas.microsoft.com/office/powerpoint/2010/main" val="728394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428625"/>
            <a:ext cx="5759450" cy="3240088"/>
          </a:xfrm>
        </p:spPr>
      </p:sp>
      <p:sp>
        <p:nvSpPr>
          <p:cNvPr id="3" name="Notes Placeholder 2"/>
          <p:cNvSpPr>
            <a:spLocks noGrp="1"/>
          </p:cNvSpPr>
          <p:nvPr>
            <p:ph type="body" idx="1"/>
          </p:nvPr>
        </p:nvSpPr>
        <p:spPr/>
        <p:txBody>
          <a:bodyPr>
            <a:noAutofit/>
          </a:bodyPr>
          <a:lstStyle/>
          <a:p>
            <a:r>
              <a:rPr lang="en-US" b="1" dirty="0" smtClean="0"/>
              <a:t>IELG</a:t>
            </a:r>
            <a:r>
              <a:rPr lang="en-US" b="1" baseline="0" dirty="0" smtClean="0"/>
              <a:t> </a:t>
            </a:r>
            <a:r>
              <a:rPr lang="en-US" b="1" dirty="0" smtClean="0"/>
              <a:t>Trainer Notes: </a:t>
            </a:r>
            <a:r>
              <a:rPr lang="en-US" dirty="0" smtClean="0"/>
              <a:t>4 minutes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Instructions:</a:t>
            </a:r>
            <a:r>
              <a:rPr lang="en-US" b="1" u="sng"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 prepared</a:t>
            </a:r>
            <a:r>
              <a:rPr lang="en-US" baseline="0" dirty="0" smtClean="0"/>
              <a:t> to manage your time with this slide as </a:t>
            </a:r>
            <a:r>
              <a:rPr lang="en-US" dirty="0" smtClean="0"/>
              <a:t>you may find that you will need to a</a:t>
            </a:r>
            <a:r>
              <a:rPr lang="en-US" baseline="0" dirty="0" smtClean="0"/>
              <a:t> </a:t>
            </a:r>
            <a:r>
              <a:rPr lang="en-US" dirty="0" smtClean="0"/>
              <a:t>lot more time because of the additional activity at the end of these notes.</a:t>
            </a:r>
            <a:r>
              <a:rPr lang="en-US" baseline="0" dirty="0" smtClean="0"/>
              <a:t> You may decide </a:t>
            </a:r>
            <a:r>
              <a:rPr lang="en-US" dirty="0" smtClean="0"/>
              <a:t>to collect unanswered questions for follow-up or integrate participant</a:t>
            </a:r>
            <a:r>
              <a:rPr lang="en-US" baseline="0" dirty="0" smtClean="0"/>
              <a:t> </a:t>
            </a:r>
            <a:r>
              <a:rPr lang="en-US" dirty="0" smtClean="0"/>
              <a:t>answers as the training progresses.</a:t>
            </a:r>
          </a:p>
          <a:p>
            <a:endParaRPr lang="en-US" dirty="0" smtClean="0"/>
          </a:p>
          <a:p>
            <a:r>
              <a:rPr lang="en-US" b="1" u="sng" dirty="0" smtClean="0"/>
              <a:t>Script: </a:t>
            </a:r>
          </a:p>
          <a:p>
            <a:r>
              <a:rPr lang="en-US" dirty="0" smtClean="0"/>
              <a:t>“We started with a review of the purposes of the </a:t>
            </a:r>
            <a:r>
              <a:rPr lang="en-US" i="1" dirty="0" smtClean="0"/>
              <a:t>Illinois Early Learning Guidelines</a:t>
            </a:r>
            <a:r>
              <a:rPr lang="en-US" dirty="0" smtClean="0"/>
              <a:t>.  Let’s look next at what the </a:t>
            </a:r>
            <a:r>
              <a:rPr lang="en-US" i="1" dirty="0" smtClean="0"/>
              <a:t>Guidelines</a:t>
            </a:r>
            <a:r>
              <a:rPr lang="en-US" dirty="0" smtClean="0"/>
              <a:t> are not intended to be.  </a:t>
            </a:r>
          </a:p>
          <a:p>
            <a:endParaRPr lang="en-US" dirty="0" smtClean="0"/>
          </a:p>
          <a:p>
            <a:pPr marL="171450" indent="-171450">
              <a:buFont typeface="Arial" panose="020B0604020202020204" pitchFamily="34" charset="0"/>
              <a:buChar char="•"/>
            </a:pPr>
            <a:r>
              <a:rPr lang="en-US" dirty="0" smtClean="0"/>
              <a:t>The </a:t>
            </a:r>
            <a:r>
              <a:rPr lang="en-US" i="1" dirty="0" smtClean="0"/>
              <a:t>Illinois Early Learning Guidelines</a:t>
            </a:r>
            <a:r>
              <a:rPr lang="en-US" dirty="0" smtClean="0"/>
              <a:t> is not a curriculum.  Your program probably has a curriculum which may be aligned with the </a:t>
            </a:r>
            <a:r>
              <a:rPr lang="en-US" b="0" i="1" dirty="0" smtClean="0"/>
              <a:t>Illinois</a:t>
            </a:r>
            <a:r>
              <a:rPr lang="en-US" b="0" i="1" baseline="0" dirty="0" smtClean="0"/>
              <a:t> Early Learning Guidelines</a:t>
            </a:r>
            <a:r>
              <a:rPr lang="en-US" b="0" dirty="0" smtClean="0"/>
              <a:t> </a:t>
            </a:r>
            <a:r>
              <a:rPr lang="en-US" dirty="0" smtClean="0"/>
              <a:t>or soon will be.  If you are looking for one you want to change, check to see if the curriculum you are considering IS aligned. The </a:t>
            </a:r>
            <a:r>
              <a:rPr lang="en-US" b="0" i="1" dirty="0" smtClean="0"/>
              <a:t>Illinois</a:t>
            </a:r>
            <a:r>
              <a:rPr lang="en-US" b="0" i="1" baseline="0" dirty="0" smtClean="0"/>
              <a:t> Early Learning Guidelines</a:t>
            </a:r>
            <a:r>
              <a:rPr lang="en-US" dirty="0" smtClean="0"/>
              <a:t> is a great resource of specific ways your</a:t>
            </a:r>
            <a:r>
              <a:rPr lang="en-US" baseline="0" dirty="0" smtClean="0"/>
              <a:t> staff</a:t>
            </a:r>
            <a:r>
              <a:rPr lang="en-US" dirty="0" smtClean="0"/>
              <a:t> can enhance the developmental support of family support plans, home visiting activities and instruction they already have in place.  </a:t>
            </a:r>
            <a:r>
              <a:rPr lang="en-US" u="sng" dirty="0" smtClean="0"/>
              <a:t>The</a:t>
            </a:r>
            <a:r>
              <a:rPr lang="en-US" u="sng" baseline="0" dirty="0" smtClean="0"/>
              <a:t> </a:t>
            </a:r>
            <a:r>
              <a:rPr lang="en-US" b="0" i="1" u="sng" dirty="0" smtClean="0"/>
              <a:t>Illinois</a:t>
            </a:r>
            <a:r>
              <a:rPr lang="en-US" b="0" i="1" u="sng" baseline="0" dirty="0" smtClean="0"/>
              <a:t> Early Learning Guidelines</a:t>
            </a:r>
            <a:r>
              <a:rPr lang="en-US" b="0" u="sng" dirty="0" smtClean="0"/>
              <a:t> </a:t>
            </a:r>
            <a:r>
              <a:rPr lang="en-US" u="sng" dirty="0" smtClean="0"/>
              <a:t>will fit together with whatever program model and curricula being used in your program.</a:t>
            </a:r>
          </a:p>
          <a:p>
            <a:pPr marL="171450" indent="-171450">
              <a:buFont typeface="Arial" panose="020B0604020202020204" pitchFamily="34" charset="0"/>
              <a:buChar char="•"/>
            </a:pPr>
            <a:endParaRPr lang="en-US" u="sng" dirty="0" smtClean="0"/>
          </a:p>
          <a:p>
            <a:pPr marL="171450" indent="-171450">
              <a:buFont typeface="Arial" panose="020B0604020202020204" pitchFamily="34" charset="0"/>
              <a:buChar char="•"/>
            </a:pPr>
            <a:r>
              <a:rPr lang="en-US" dirty="0" smtClean="0"/>
              <a:t>The </a:t>
            </a:r>
            <a:r>
              <a:rPr lang="en-US" i="1" dirty="0" smtClean="0"/>
              <a:t>Guidelines</a:t>
            </a:r>
            <a:r>
              <a:rPr lang="en-US" dirty="0" smtClean="0"/>
              <a:t> is not an assessment tool or developmental screening.</a:t>
            </a:r>
            <a:r>
              <a:rPr lang="en-US" baseline="0" dirty="0" smtClean="0"/>
              <a:t> </a:t>
            </a:r>
            <a:r>
              <a:rPr lang="en-US" dirty="0" smtClean="0"/>
              <a:t>What are some of the tools your program is already using that serve</a:t>
            </a:r>
            <a:r>
              <a:rPr lang="en-US" baseline="0" dirty="0" smtClean="0"/>
              <a:t> </a:t>
            </a:r>
            <a:r>
              <a:rPr lang="en-US" dirty="0" smtClean="0"/>
              <a:t>to assess for emerging developmental delays or other interruptions in normal development?</a:t>
            </a:r>
            <a:r>
              <a:rPr lang="en-US" baseline="0" dirty="0" smtClean="0"/>
              <a:t>  (get some examples from the group)</a:t>
            </a:r>
            <a:r>
              <a:rPr lang="en-US" dirty="0" smtClean="0"/>
              <a:t>  The </a:t>
            </a:r>
            <a:r>
              <a:rPr lang="en-US" i="1" dirty="0" smtClean="0"/>
              <a:t>Illinois</a:t>
            </a:r>
            <a:r>
              <a:rPr lang="en-US" i="1" baseline="0" dirty="0" smtClean="0"/>
              <a:t> </a:t>
            </a:r>
            <a:r>
              <a:rPr lang="en-US" i="1" dirty="0" smtClean="0"/>
              <a:t>Early Learning Guidelines</a:t>
            </a:r>
            <a:r>
              <a:rPr lang="en-US" dirty="0" smtClean="0"/>
              <a:t> should not be used for these purposes.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The </a:t>
            </a:r>
            <a:r>
              <a:rPr lang="en-US" i="1" dirty="0" smtClean="0"/>
              <a:t>Guidelines</a:t>
            </a:r>
            <a:r>
              <a:rPr lang="en-US" dirty="0" smtClean="0"/>
              <a:t> are not an exhaustive or complete resource of child development, but rather a tool that clearly lays out the benchmarks for development across a continuum of domains and gives practical instruction and ideas for how program</a:t>
            </a:r>
            <a:r>
              <a:rPr lang="en-US" baseline="0" dirty="0" smtClean="0"/>
              <a:t> staff</a:t>
            </a:r>
            <a:r>
              <a:rPr lang="en-US" dirty="0" smtClean="0"/>
              <a:t> can increase the learning value of interactions with parents and children.  Many of these strategies for interactions can be shared with parents during home visits and in center-based settings.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Finally, the</a:t>
            </a:r>
            <a:r>
              <a:rPr lang="en-US" baseline="0" dirty="0" smtClean="0"/>
              <a:t> </a:t>
            </a:r>
            <a:r>
              <a:rPr lang="en-US" i="1" baseline="0" dirty="0" smtClean="0"/>
              <a:t>Guidelines</a:t>
            </a:r>
            <a:r>
              <a:rPr lang="en-US" baseline="0" dirty="0" smtClean="0"/>
              <a:t> is </a:t>
            </a:r>
            <a:r>
              <a:rPr lang="en-US" dirty="0" smtClean="0"/>
              <a:t>not a developmental checklist.</a:t>
            </a:r>
            <a:r>
              <a:rPr lang="en-US" baseline="0" dirty="0" smtClean="0"/>
              <a:t> </a:t>
            </a:r>
            <a:r>
              <a:rPr lang="en-US" dirty="0" smtClean="0"/>
              <a:t>The </a:t>
            </a:r>
            <a:r>
              <a:rPr lang="en-US" i="1" dirty="0" smtClean="0"/>
              <a:t>Illinois</a:t>
            </a:r>
            <a:r>
              <a:rPr lang="en-US" i="1" baseline="0" dirty="0" smtClean="0"/>
              <a:t> </a:t>
            </a:r>
            <a:r>
              <a:rPr lang="en-US" i="1" dirty="0" smtClean="0"/>
              <a:t>Early Learning Guidelines</a:t>
            </a:r>
            <a:r>
              <a:rPr lang="en-US" dirty="0" smtClean="0"/>
              <a:t> present development as a dynamic process recognizing that all children develop at different rates in different domains.  This is a very practical resource for providers to guide their intentional planning for developmentally enriched experiences.”  </a:t>
            </a:r>
          </a:p>
          <a:p>
            <a:pPr marL="0" indent="0">
              <a:buFont typeface="Arial" panose="020B0604020202020204" pitchFamily="34" charset="0"/>
              <a:buNone/>
            </a:pPr>
            <a:endParaRPr lang="en-US" b="1" dirty="0" smtClean="0"/>
          </a:p>
          <a:p>
            <a:pPr marL="0" indent="0">
              <a:buFont typeface="Arial" panose="020B0604020202020204" pitchFamily="34" charset="0"/>
              <a:buNone/>
            </a:pPr>
            <a:r>
              <a:rPr lang="en-US" b="1" u="sng" dirty="0" smtClean="0"/>
              <a:t>Instructions:</a:t>
            </a:r>
            <a:r>
              <a:rPr lang="en-US" b="1" u="none" dirty="0" smtClean="0"/>
              <a:t> </a:t>
            </a:r>
            <a:r>
              <a:rPr lang="en-US" dirty="0" smtClean="0"/>
              <a:t>(At this</a:t>
            </a:r>
            <a:r>
              <a:rPr lang="en-US" baseline="0" dirty="0" smtClean="0"/>
              <a:t> </a:t>
            </a:r>
            <a:r>
              <a:rPr lang="en-US" b="0" baseline="0" dirty="0" smtClean="0"/>
              <a:t>point f</a:t>
            </a:r>
            <a:r>
              <a:rPr lang="en-US" b="0" dirty="0" smtClean="0"/>
              <a:t>orecast that there is a flow chart in the </a:t>
            </a:r>
            <a:r>
              <a:rPr lang="en-US" b="0" i="1" dirty="0" smtClean="0"/>
              <a:t>Resource</a:t>
            </a:r>
            <a:r>
              <a:rPr lang="en-US" b="0" i="0" baseline="0" dirty="0" smtClean="0"/>
              <a:t> </a:t>
            </a:r>
            <a:r>
              <a:rPr lang="en-US" b="0" i="1" dirty="0" smtClean="0"/>
              <a:t>Toolkit</a:t>
            </a:r>
            <a:r>
              <a:rPr lang="en-US" b="0" dirty="0" smtClean="0"/>
              <a:t> that shows the practical </a:t>
            </a:r>
            <a:r>
              <a:rPr lang="en-US" dirty="0" smtClean="0"/>
              <a:t>integration of the use of the guidelines in home</a:t>
            </a:r>
            <a:r>
              <a:rPr lang="en-US" baseline="0" dirty="0" smtClean="0"/>
              <a:t> and center-based</a:t>
            </a:r>
            <a:r>
              <a:rPr lang="en-US" dirty="0" smtClean="0"/>
              <a:t> work and the relationship of the </a:t>
            </a:r>
            <a:r>
              <a:rPr lang="en-US" b="0" i="1" dirty="0" smtClean="0"/>
              <a:t>Illinois</a:t>
            </a:r>
            <a:r>
              <a:rPr lang="en-US" b="0" i="1" baseline="0" dirty="0" smtClean="0"/>
              <a:t> Early Learning Guidelines</a:t>
            </a:r>
            <a:r>
              <a:rPr lang="en-US" b="0" dirty="0" smtClean="0"/>
              <a:t> </a:t>
            </a:r>
            <a:r>
              <a:rPr lang="en-US" dirty="0" smtClean="0"/>
              <a:t> to the other tools and resources they already use.)</a:t>
            </a:r>
          </a:p>
          <a:p>
            <a:endParaRPr lang="en-US" dirty="0"/>
          </a:p>
          <a:p>
            <a:r>
              <a:rPr lang="en-US" b="1" u="sng" dirty="0" smtClean="0"/>
              <a:t>Activity:  </a:t>
            </a:r>
          </a:p>
          <a:p>
            <a:r>
              <a:rPr lang="en-US" b="0" dirty="0" smtClean="0"/>
              <a:t>Proceed</a:t>
            </a:r>
            <a:r>
              <a:rPr lang="en-US" b="0" baseline="0" dirty="0" smtClean="0"/>
              <a:t> with a </a:t>
            </a:r>
            <a:r>
              <a:rPr lang="en-US" dirty="0" smtClean="0"/>
              <a:t>Question &amp; Answer session on the content that has been covered to this point in the training (Learning Objective 1</a:t>
            </a:r>
            <a:r>
              <a:rPr lang="en-US" u="none"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none" dirty="0" smtClean="0"/>
              <a:t>Ask: </a:t>
            </a:r>
            <a:r>
              <a:rPr lang="en-US" b="0" u="none" dirty="0" smtClean="0"/>
              <a:t>“</a:t>
            </a:r>
            <a:r>
              <a:rPr lang="en-US" u="sng" dirty="0" smtClean="0"/>
              <a:t>Given what</a:t>
            </a:r>
            <a:r>
              <a:rPr lang="en-US" u="sng" baseline="0" dirty="0" smtClean="0"/>
              <a:t> we have covered so far, what are some of the opportunities you see in your role as a home visitor to support the use of the </a:t>
            </a:r>
            <a:r>
              <a:rPr lang="en-US" i="1" u="sng" baseline="0" dirty="0" smtClean="0"/>
              <a:t>Illinois Early Learning Guidelines</a:t>
            </a:r>
            <a:r>
              <a:rPr lang="en-US" u="sng" baseline="0" dirty="0" smtClean="0"/>
              <a:t>?”</a:t>
            </a:r>
            <a:r>
              <a:rPr lang="en-US" u="none" baseline="0" dirty="0" smtClean="0"/>
              <a:t>  </a:t>
            </a:r>
          </a:p>
          <a:p>
            <a:endParaRPr lang="en-US" dirty="0"/>
          </a:p>
          <a:p>
            <a:r>
              <a:rPr lang="en-US" b="1" u="sng" baseline="0" dirty="0" smtClean="0"/>
              <a:t>Instructions</a:t>
            </a:r>
            <a:r>
              <a:rPr lang="en-US" u="sng" baseline="0" dirty="0" smtClean="0"/>
              <a:t>: </a:t>
            </a:r>
          </a:p>
          <a:p>
            <a:r>
              <a:rPr lang="en-US" u="sng" baseline="0" dirty="0" smtClean="0"/>
              <a:t>Be prepared to supplement your groups’ ideas with examples of a home visiting nature.</a:t>
            </a:r>
            <a:endParaRPr lang="en-US" dirty="0"/>
          </a:p>
        </p:txBody>
      </p:sp>
    </p:spTree>
    <p:extLst>
      <p:ext uri="{BB962C8B-B14F-4D97-AF65-F5344CB8AC3E}">
        <p14:creationId xmlns:p14="http://schemas.microsoft.com/office/powerpoint/2010/main" val="1808292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428625"/>
            <a:ext cx="5759450" cy="3240088"/>
          </a:xfrm>
        </p:spPr>
      </p:sp>
      <p:sp>
        <p:nvSpPr>
          <p:cNvPr id="3" name="Notes Placeholder 2"/>
          <p:cNvSpPr>
            <a:spLocks noGrp="1"/>
          </p:cNvSpPr>
          <p:nvPr>
            <p:ph type="body" idx="1"/>
          </p:nvPr>
        </p:nvSpPr>
        <p:spPr/>
        <p:txBody>
          <a:bodyPr/>
          <a:lstStyle/>
          <a:p>
            <a:r>
              <a:rPr lang="en-US" b="1" dirty="0" smtClean="0"/>
              <a:t>IELG</a:t>
            </a:r>
            <a:r>
              <a:rPr lang="en-US" b="1" baseline="0" dirty="0" smtClean="0"/>
              <a:t> </a:t>
            </a:r>
            <a:r>
              <a:rPr lang="en-US" b="1" dirty="0" smtClean="0"/>
              <a:t>Trainer Notes: </a:t>
            </a:r>
            <a:r>
              <a:rPr lang="en-US" baseline="0" dirty="0" smtClean="0">
                <a:latin typeface="+mn-lt"/>
              </a:rPr>
              <a:t>1 minute</a:t>
            </a:r>
          </a:p>
          <a:p>
            <a:endParaRPr lang="en-US" baseline="0" dirty="0" smtClean="0">
              <a:latin typeface="+mn-lt"/>
            </a:endParaRPr>
          </a:p>
          <a:p>
            <a:r>
              <a:rPr lang="en-US" b="1" u="sng" baseline="0" dirty="0" smtClean="0">
                <a:latin typeface="+mn-lt"/>
              </a:rPr>
              <a:t>Script:</a:t>
            </a:r>
            <a:r>
              <a:rPr lang="en-US" b="1" u="none" baseline="0" dirty="0" smtClean="0">
                <a:latin typeface="+mn-lt"/>
              </a:rPr>
              <a:t> </a:t>
            </a:r>
          </a:p>
          <a:p>
            <a:r>
              <a:rPr lang="en-US" baseline="0" dirty="0" smtClean="0">
                <a:latin typeface="+mn-lt"/>
              </a:rPr>
              <a:t>“At this point we are ready to get into the </a:t>
            </a:r>
            <a:r>
              <a:rPr lang="en-US" i="1" baseline="0" dirty="0" smtClean="0">
                <a:latin typeface="+mn-lt"/>
              </a:rPr>
              <a:t>Illinois Early Learning Guidelines, </a:t>
            </a:r>
            <a:r>
              <a:rPr lang="en-US" i="0" baseline="0" dirty="0" smtClean="0">
                <a:latin typeface="+mn-lt"/>
              </a:rPr>
              <a:t>and the information </a:t>
            </a:r>
            <a:r>
              <a:rPr lang="en-US" baseline="0" dirty="0" smtClean="0">
                <a:latin typeface="+mn-lt"/>
              </a:rPr>
              <a:t>that relates to learning objectives 2 and 3 of </a:t>
            </a:r>
            <a:r>
              <a:rPr lang="en-US" b="0" baseline="0" dirty="0" smtClean="0">
                <a:latin typeface="+mn-lt"/>
              </a:rPr>
              <a:t>our </a:t>
            </a:r>
            <a:r>
              <a:rPr lang="en-US" baseline="0" dirty="0" smtClean="0">
                <a:latin typeface="+mn-lt"/>
              </a:rPr>
              <a:t>training.  Those are to:</a:t>
            </a:r>
          </a:p>
          <a:p>
            <a:endParaRPr lang="en-US" baseline="0" dirty="0" smtClean="0">
              <a:latin typeface="+mn-lt"/>
            </a:endParaRPr>
          </a:p>
          <a:p>
            <a:pPr marL="239338" indent="-239338">
              <a:buFont typeface="+mj-lt"/>
              <a:buAutoNum type="arabicParenR"/>
            </a:pPr>
            <a:r>
              <a:rPr lang="en-US" dirty="0" smtClean="0">
                <a:latin typeface="+mn-lt"/>
                <a:cs typeface="Arial" panose="020B0604020202020204" pitchFamily="34" charset="0"/>
              </a:rPr>
              <a:t>Develop a working knowledge of the </a:t>
            </a:r>
            <a:r>
              <a:rPr lang="en-US" i="1" dirty="0" smtClean="0">
                <a:latin typeface="+mn-lt"/>
                <a:cs typeface="Arial" panose="020B0604020202020204" pitchFamily="34" charset="0"/>
              </a:rPr>
              <a:t>Illinois Early Learning Guidelines</a:t>
            </a:r>
            <a:r>
              <a:rPr lang="en-US" dirty="0" smtClean="0">
                <a:latin typeface="+mn-lt"/>
                <a:cs typeface="Arial" panose="020B0604020202020204" pitchFamily="34" charset="0"/>
              </a:rPr>
              <a:t>, resources and toolkit.</a:t>
            </a:r>
          </a:p>
          <a:p>
            <a:pPr marL="239338" indent="-239338">
              <a:buFont typeface="+mj-lt"/>
              <a:buAutoNum type="arabicParenR"/>
            </a:pPr>
            <a:r>
              <a:rPr lang="en-US" dirty="0" smtClean="0">
                <a:latin typeface="+mn-lt"/>
                <a:cs typeface="Arial" panose="020B0604020202020204" pitchFamily="34" charset="0"/>
              </a:rPr>
              <a:t>Develop plans for the implementation of the </a:t>
            </a:r>
            <a:r>
              <a:rPr lang="en-US" i="1" dirty="0" smtClean="0">
                <a:latin typeface="+mn-lt"/>
                <a:cs typeface="Arial" panose="020B0604020202020204" pitchFamily="34" charset="0"/>
              </a:rPr>
              <a:t>Guidelines</a:t>
            </a:r>
            <a:r>
              <a:rPr lang="en-US" dirty="0" smtClean="0">
                <a:latin typeface="+mn-lt"/>
                <a:cs typeface="Arial" panose="020B0604020202020204" pitchFamily="34" charset="0"/>
              </a:rPr>
              <a:t> in planning and interactions with parents and their</a:t>
            </a:r>
            <a:r>
              <a:rPr lang="en-US" baseline="0" dirty="0" smtClean="0">
                <a:latin typeface="+mn-lt"/>
                <a:cs typeface="Arial" panose="020B0604020202020204" pitchFamily="34" charset="0"/>
              </a:rPr>
              <a:t> </a:t>
            </a:r>
            <a:r>
              <a:rPr lang="en-US" dirty="0" smtClean="0">
                <a:latin typeface="+mn-lt"/>
                <a:cs typeface="Arial" panose="020B0604020202020204" pitchFamily="34" charset="0"/>
              </a:rPr>
              <a:t>children.  </a:t>
            </a:r>
          </a:p>
          <a:p>
            <a:pPr marL="228542" indent="-228542">
              <a:buAutoNum type="arabicPeriod" startAt="3"/>
            </a:pPr>
            <a:endParaRPr lang="en-US" dirty="0" smtClean="0">
              <a:latin typeface="+mn-lt"/>
              <a:cs typeface="Arial" panose="020B0604020202020204" pitchFamily="34" charset="0"/>
            </a:endParaRPr>
          </a:p>
          <a:p>
            <a:r>
              <a:rPr lang="en-US" dirty="0" smtClean="0">
                <a:latin typeface="+mn-lt"/>
                <a:cs typeface="Arial" panose="020B0604020202020204" pitchFamily="34" charset="0"/>
              </a:rPr>
              <a:t>To</a:t>
            </a:r>
            <a:r>
              <a:rPr lang="en-US" baseline="0" dirty="0" smtClean="0">
                <a:latin typeface="+mn-lt"/>
                <a:cs typeface="Arial" panose="020B0604020202020204" pitchFamily="34" charset="0"/>
              </a:rPr>
              <a:t> start this process, we are going to do two activities to become oriented to the features of the </a:t>
            </a:r>
            <a:r>
              <a:rPr lang="en-US" i="1" baseline="0" dirty="0" smtClean="0">
                <a:latin typeface="+mn-lt"/>
                <a:cs typeface="Arial" panose="020B0604020202020204" pitchFamily="34" charset="0"/>
              </a:rPr>
              <a:t>Guidelines</a:t>
            </a:r>
            <a:r>
              <a:rPr lang="en-US" baseline="0" dirty="0" smtClean="0">
                <a:latin typeface="+mn-lt"/>
                <a:cs typeface="Arial" panose="020B0604020202020204" pitchFamily="34" charset="0"/>
              </a:rPr>
              <a:t> so we can begin to think practically about how to use them in home settings. </a:t>
            </a:r>
          </a:p>
          <a:p>
            <a:endParaRPr lang="en-US" baseline="0" dirty="0" smtClean="0">
              <a:latin typeface="+mn-lt"/>
              <a:cs typeface="Arial" panose="020B0604020202020204" pitchFamily="34" charset="0"/>
            </a:endParaRPr>
          </a:p>
          <a:p>
            <a:r>
              <a:rPr lang="en-US" baseline="0" dirty="0" smtClean="0">
                <a:cs typeface="Arial" panose="020B0604020202020204" pitchFamily="34" charset="0"/>
              </a:rPr>
              <a:t>Activity 1 highlights features of the sections that describe how the </a:t>
            </a:r>
            <a:r>
              <a:rPr lang="en-US" i="1" baseline="0" dirty="0" smtClean="0">
                <a:cs typeface="Arial" panose="020B0604020202020204" pitchFamily="34" charset="0"/>
              </a:rPr>
              <a:t>Guidelines</a:t>
            </a:r>
            <a:r>
              <a:rPr lang="en-US" baseline="0" dirty="0" smtClean="0">
                <a:cs typeface="Arial" panose="020B0604020202020204" pitchFamily="34" charset="0"/>
              </a:rPr>
              <a:t> are laid out, followed by Activity 2, which addresses </a:t>
            </a:r>
            <a:r>
              <a:rPr lang="en-US" baseline="0" dirty="0" smtClean="0">
                <a:latin typeface="+mn-lt"/>
                <a:cs typeface="Arial" panose="020B0604020202020204" pitchFamily="34" charset="0"/>
              </a:rPr>
              <a:t>terminology frequently used with parents in our work with their families through home visiting</a:t>
            </a:r>
            <a:r>
              <a:rPr lang="en-US" baseline="0" dirty="0" smtClean="0">
                <a:cs typeface="Arial" panose="020B0604020202020204" pitchFamily="34" charset="0"/>
              </a:rPr>
              <a:t>.  But first, let’s take a look at the section in the </a:t>
            </a:r>
            <a:r>
              <a:rPr lang="en-US" i="1" baseline="0" dirty="0" smtClean="0">
                <a:latin typeface="+mn-lt"/>
                <a:cs typeface="Arial" panose="020B0604020202020204" pitchFamily="34" charset="0"/>
              </a:rPr>
              <a:t>Illinois Early Learning Guidelines</a:t>
            </a:r>
            <a:r>
              <a:rPr lang="en-US" baseline="0" dirty="0" smtClean="0">
                <a:cs typeface="Arial" panose="020B0604020202020204" pitchFamily="34" charset="0"/>
              </a:rPr>
              <a:t> where this information used for these the activities will come from.”</a:t>
            </a:r>
            <a:endParaRPr lang="en-US" dirty="0" smtClean="0">
              <a:cs typeface="Arial" panose="020B0604020202020204" pitchFamily="34" charset="0"/>
            </a:endParaRPr>
          </a:p>
        </p:txBody>
      </p:sp>
    </p:spTree>
    <p:extLst>
      <p:ext uri="{BB962C8B-B14F-4D97-AF65-F5344CB8AC3E}">
        <p14:creationId xmlns:p14="http://schemas.microsoft.com/office/powerpoint/2010/main" val="4052407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428625"/>
            <a:ext cx="5759450" cy="3240088"/>
          </a:xfrm>
        </p:spPr>
      </p:sp>
      <p:sp>
        <p:nvSpPr>
          <p:cNvPr id="3" name="Notes Placeholder 2"/>
          <p:cNvSpPr>
            <a:spLocks noGrp="1"/>
          </p:cNvSpPr>
          <p:nvPr>
            <p:ph type="body" idx="1"/>
          </p:nvPr>
        </p:nvSpPr>
        <p:spPr/>
        <p:txBody>
          <a:bodyPr/>
          <a:lstStyle/>
          <a:p>
            <a:r>
              <a:rPr lang="en-US" b="1" dirty="0" smtClean="0"/>
              <a:t>IELG</a:t>
            </a:r>
            <a:r>
              <a:rPr lang="en-US" b="1" baseline="0" dirty="0" smtClean="0"/>
              <a:t> </a:t>
            </a:r>
            <a:r>
              <a:rPr lang="en-US" b="1" dirty="0" smtClean="0"/>
              <a:t>Trainer Notes: </a:t>
            </a:r>
            <a:r>
              <a:rPr lang="en-US" baseline="0" dirty="0" smtClean="0"/>
              <a:t>1 minute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Instructions: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Make sure the </a:t>
            </a:r>
            <a:r>
              <a:rPr lang="en-US" i="1" baseline="0" dirty="0" smtClean="0"/>
              <a:t>Illinois Early Learning Guidelines</a:t>
            </a:r>
            <a:r>
              <a:rPr lang="en-US" baseline="0" dirty="0" smtClean="0"/>
              <a:t> book has been distributed so that there is at least one book for each group. Ask the everyone to turn to page 6 in the </a:t>
            </a:r>
            <a:r>
              <a:rPr lang="en-US" i="1" baseline="0" dirty="0" smtClean="0"/>
              <a:t>IELG</a:t>
            </a:r>
            <a:r>
              <a:rPr lang="en-US" baseline="0" dirty="0" smtClean="0"/>
              <a:t>.    </a:t>
            </a:r>
          </a:p>
          <a:p>
            <a:endParaRPr lang="en-US" baseline="0" dirty="0" smtClean="0"/>
          </a:p>
          <a:p>
            <a:r>
              <a:rPr lang="en-US" b="1" u="sng" baseline="0" dirty="0" smtClean="0"/>
              <a:t>Script:</a:t>
            </a:r>
          </a:p>
          <a:p>
            <a:r>
              <a:rPr lang="en-US" baseline="0" dirty="0" smtClean="0"/>
              <a:t>“Page 6 has some of the definitions that will be a part of Activity 1, including:  </a:t>
            </a:r>
          </a:p>
          <a:p>
            <a:pPr marL="228600" indent="-228600">
              <a:buFont typeface="+mj-lt"/>
              <a:buAutoNum type="arabicParenR"/>
            </a:pPr>
            <a:r>
              <a:rPr lang="en-US" baseline="0" dirty="0" smtClean="0"/>
              <a:t>Sub-Domains/Sub-Sections</a:t>
            </a:r>
          </a:p>
          <a:p>
            <a:pPr marL="228600" indent="-228600">
              <a:buFont typeface="+mj-lt"/>
              <a:buAutoNum type="arabicParenR"/>
            </a:pPr>
            <a:r>
              <a:rPr lang="en-US" baseline="0" dirty="0" smtClean="0"/>
              <a:t>Standards</a:t>
            </a:r>
          </a:p>
          <a:p>
            <a:pPr marL="228600" indent="-228600">
              <a:buFont typeface="+mj-lt"/>
              <a:buAutoNum type="arabicParenR"/>
            </a:pPr>
            <a:r>
              <a:rPr lang="en-US" baseline="0" dirty="0" smtClean="0"/>
              <a:t>Age Descriptors, and </a:t>
            </a:r>
          </a:p>
          <a:p>
            <a:pPr marL="228600" indent="-228600">
              <a:buFont typeface="+mj-lt"/>
              <a:buAutoNum type="arabicParenR"/>
            </a:pPr>
            <a:r>
              <a:rPr lang="en-US" baseline="0" dirty="0" smtClean="0"/>
              <a:t>Indicators for Children.  </a:t>
            </a:r>
          </a:p>
          <a:p>
            <a:pPr marL="0" indent="0">
              <a:buFont typeface="+mj-lt"/>
              <a:buNone/>
            </a:pPr>
            <a:endParaRPr lang="en-US" baseline="0" dirty="0" smtClean="0"/>
          </a:p>
          <a:p>
            <a:pPr marL="0" indent="0">
              <a:buFont typeface="+mj-lt"/>
              <a:buNone/>
            </a:pPr>
            <a:r>
              <a:rPr lang="en-US" baseline="0" dirty="0" smtClean="0"/>
              <a:t>This activity will help you to navigate the </a:t>
            </a:r>
            <a:r>
              <a:rPr lang="en-US" i="1" baseline="0" dirty="0" smtClean="0"/>
              <a:t>Illinois Early Learning Guidelines</a:t>
            </a:r>
            <a:r>
              <a:rPr lang="en-US" baseline="0" dirty="0" smtClean="0"/>
              <a:t> with greater ease.”</a:t>
            </a:r>
            <a:endParaRPr lang="en-US" dirty="0" smtClean="0"/>
          </a:p>
        </p:txBody>
      </p:sp>
    </p:spTree>
    <p:extLst>
      <p:ext uri="{BB962C8B-B14F-4D97-AF65-F5344CB8AC3E}">
        <p14:creationId xmlns:p14="http://schemas.microsoft.com/office/powerpoint/2010/main" val="4012810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428625"/>
            <a:ext cx="5759450" cy="3240088"/>
          </a:xfrm>
        </p:spPr>
      </p:sp>
      <p:sp>
        <p:nvSpPr>
          <p:cNvPr id="3" name="Notes Placeholder 2"/>
          <p:cNvSpPr>
            <a:spLocks noGrp="1"/>
          </p:cNvSpPr>
          <p:nvPr>
            <p:ph type="body" idx="1"/>
          </p:nvPr>
        </p:nvSpPr>
        <p:spPr/>
        <p:txBody>
          <a:bodyPr/>
          <a:lstStyle/>
          <a:p>
            <a:r>
              <a:rPr lang="en-US" b="1" u="sng" baseline="0" dirty="0" smtClean="0"/>
              <a:t>Instructions: </a:t>
            </a:r>
          </a:p>
          <a:p>
            <a:r>
              <a:rPr lang="en-US" baseline="0" dirty="0" smtClean="0"/>
              <a:t>Next refer the group to turn to page 7.  </a:t>
            </a:r>
          </a:p>
          <a:p>
            <a:endParaRPr lang="en-US" baseline="0" dirty="0" smtClean="0"/>
          </a:p>
          <a:p>
            <a:r>
              <a:rPr lang="en-US" b="1" u="sng" baseline="0" dirty="0" smtClean="0"/>
              <a:t>Script:</a:t>
            </a:r>
          </a:p>
          <a:p>
            <a:r>
              <a:rPr lang="en-US" baseline="0" dirty="0" smtClean="0"/>
              <a:t>“The purpose of working with pages 6 and 7 is to ensure that you are well-oriented to how the book is constructed for ease in routine use.  </a:t>
            </a:r>
            <a:r>
              <a:rPr lang="en-US" dirty="0" smtClean="0"/>
              <a:t>It will help you</a:t>
            </a:r>
            <a:r>
              <a:rPr lang="en-US" baseline="0" dirty="0" smtClean="0"/>
              <a:t> have a shared understanding  with your colleagues of its organization of information and use of terms.</a:t>
            </a:r>
          </a:p>
          <a:p>
            <a:endParaRPr lang="en-US" baseline="0" dirty="0" smtClean="0"/>
          </a:p>
          <a:p>
            <a:r>
              <a:rPr lang="en-US" baseline="0" dirty="0" smtClean="0"/>
              <a:t>Additional definitions on this page include:  </a:t>
            </a:r>
          </a:p>
          <a:p>
            <a:pPr marL="171450" indent="-171450">
              <a:buFont typeface="Arial" panose="020B0604020202020204" pitchFamily="34" charset="0"/>
              <a:buChar char="•"/>
            </a:pPr>
            <a:r>
              <a:rPr lang="en-US" baseline="0" dirty="0" smtClean="0"/>
              <a:t>Strategies for Interaction</a:t>
            </a:r>
          </a:p>
          <a:p>
            <a:pPr marL="171450" indent="-171450">
              <a:buFont typeface="Arial" panose="020B0604020202020204" pitchFamily="34" charset="0"/>
              <a:buChar char="•"/>
            </a:pPr>
            <a:r>
              <a:rPr lang="en-US" baseline="0" dirty="0" smtClean="0"/>
              <a:t>Call-Out Boxes</a:t>
            </a:r>
          </a:p>
          <a:p>
            <a:pPr marL="171450" indent="-171450">
              <a:buFont typeface="Arial" panose="020B0604020202020204" pitchFamily="34" charset="0"/>
              <a:buChar char="•"/>
            </a:pPr>
            <a:r>
              <a:rPr lang="en-US" baseline="0" dirty="0" smtClean="0"/>
              <a:t>Real World Stories and </a:t>
            </a:r>
          </a:p>
          <a:p>
            <a:pPr marL="171450" indent="-171450">
              <a:buFont typeface="Arial" panose="020B0604020202020204" pitchFamily="34" charset="0"/>
              <a:buChar char="•"/>
            </a:pPr>
            <a:r>
              <a:rPr lang="en-US" baseline="0" dirty="0" smtClean="0"/>
              <a:t>Keep in Mind, which are a list of behaviors that can be used to identify possible concerns for development.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Pages 6 and 7 are a useful reminder of the way information is presented throughout the </a:t>
            </a:r>
            <a:r>
              <a:rPr lang="en-US" i="1" baseline="0" dirty="0" smtClean="0"/>
              <a:t>Guidelines</a:t>
            </a:r>
            <a:r>
              <a:rPr lang="en-US" baseline="0" dirty="0" smtClean="0"/>
              <a:t>.  Again, this terminology will also be used in Activity 2.”</a:t>
            </a:r>
            <a:endParaRPr lang="en-US" dirty="0" smtClean="0"/>
          </a:p>
        </p:txBody>
      </p:sp>
    </p:spTree>
    <p:extLst>
      <p:ext uri="{BB962C8B-B14F-4D97-AF65-F5344CB8AC3E}">
        <p14:creationId xmlns:p14="http://schemas.microsoft.com/office/powerpoint/2010/main" val="4012810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428625"/>
            <a:ext cx="5759450" cy="3240088"/>
          </a:xfrm>
        </p:spPr>
      </p:sp>
      <p:sp>
        <p:nvSpPr>
          <p:cNvPr id="3" name="Notes Placeholder 2"/>
          <p:cNvSpPr>
            <a:spLocks noGrp="1"/>
          </p:cNvSpPr>
          <p:nvPr>
            <p:ph type="body" idx="1"/>
          </p:nvPr>
        </p:nvSpPr>
        <p:spPr/>
        <p:txBody>
          <a:bodyPr>
            <a:normAutofit/>
          </a:bodyPr>
          <a:lstStyle/>
          <a:p>
            <a:r>
              <a:rPr lang="en-US" b="1" dirty="0" smtClean="0"/>
              <a:t>IELG</a:t>
            </a:r>
            <a:r>
              <a:rPr lang="en-US" b="1" baseline="0" dirty="0" smtClean="0"/>
              <a:t> </a:t>
            </a:r>
            <a:r>
              <a:rPr lang="en-US" b="1" dirty="0" smtClean="0"/>
              <a:t>Trainer Notes: </a:t>
            </a:r>
            <a:r>
              <a:rPr lang="en-US" dirty="0" smtClean="0"/>
              <a:t> 5 minutes</a:t>
            </a:r>
          </a:p>
          <a:p>
            <a:endParaRPr lang="en-US" dirty="0" smtClean="0"/>
          </a:p>
          <a:p>
            <a:r>
              <a:rPr lang="en-US" b="1" u="sng" dirty="0" smtClean="0"/>
              <a:t>Script:</a:t>
            </a:r>
            <a:endParaRPr lang="en-US" u="sng" dirty="0" smtClean="0"/>
          </a:p>
          <a:p>
            <a:r>
              <a:rPr lang="en-US" dirty="0" smtClean="0"/>
              <a:t>“With</a:t>
            </a:r>
            <a:r>
              <a:rPr lang="en-US" baseline="0" dirty="0" smtClean="0"/>
              <a:t> respect to </a:t>
            </a:r>
            <a:r>
              <a:rPr lang="en-US" dirty="0" smtClean="0"/>
              <a:t>Activity 1,</a:t>
            </a:r>
            <a:r>
              <a:rPr lang="en-US" baseline="0" dirty="0" smtClean="0"/>
              <a:t> t</a:t>
            </a:r>
            <a:r>
              <a:rPr lang="en-US" dirty="0" smtClean="0"/>
              <a:t>his “Pair</a:t>
            </a:r>
            <a:r>
              <a:rPr lang="en-US" baseline="0" dirty="0" smtClean="0"/>
              <a:t> and Share” activity is used in the provider training.”</a:t>
            </a:r>
          </a:p>
          <a:p>
            <a:endParaRPr lang="en-US" dirty="0" smtClean="0"/>
          </a:p>
          <a:p>
            <a:r>
              <a:rPr lang="en-US" b="1" u="sng" dirty="0" smtClean="0"/>
              <a:t>Instructions:</a:t>
            </a:r>
          </a:p>
          <a:p>
            <a:r>
              <a:rPr lang="en-US" dirty="0" smtClean="0"/>
              <a:t>Ask the group to form</a:t>
            </a:r>
            <a:r>
              <a:rPr lang="en-US" baseline="0" dirty="0" smtClean="0"/>
              <a:t> </a:t>
            </a:r>
            <a:r>
              <a:rPr lang="en-US" dirty="0" smtClean="0"/>
              <a:t>groups of three for both</a:t>
            </a:r>
            <a:r>
              <a:rPr lang="en-US" baseline="0" dirty="0" smtClean="0"/>
              <a:t> Activities 1 and 2</a:t>
            </a:r>
            <a:r>
              <a:rPr lang="en-US" dirty="0" smtClean="0"/>
              <a:t>.  Each group will get a slip of paper with a phrase from pages 6 and 7</a:t>
            </a:r>
            <a:r>
              <a:rPr lang="en-US" baseline="0" dirty="0" smtClean="0"/>
              <a:t> of the </a:t>
            </a:r>
            <a:r>
              <a:rPr lang="en-US" i="1" dirty="0" smtClean="0"/>
              <a:t>Illinois Early Learning Guidelines</a:t>
            </a:r>
            <a:r>
              <a:rPr lang="en-US" baseline="0" dirty="0" smtClean="0"/>
              <a:t> on it (as noted on the slide). Each group </a:t>
            </a:r>
            <a:r>
              <a:rPr lang="en-US" dirty="0" smtClean="0"/>
              <a:t>will need to have a copy of the </a:t>
            </a:r>
            <a:r>
              <a:rPr lang="en-US" i="1" dirty="0" smtClean="0"/>
              <a:t>IELG</a:t>
            </a:r>
            <a:r>
              <a:rPr lang="en-US" dirty="0" smtClean="0"/>
              <a:t>. Ask the group</a:t>
            </a:r>
            <a:r>
              <a:rPr lang="en-US" baseline="0" dirty="0" smtClean="0"/>
              <a:t> to</a:t>
            </a:r>
            <a:r>
              <a:rPr lang="en-US" dirty="0" smtClean="0"/>
              <a:t> turn to page 6 and 7 in the </a:t>
            </a:r>
            <a:r>
              <a:rPr lang="en-US" i="1" dirty="0" smtClean="0"/>
              <a:t>Illinois Early Learning Guidelines.</a:t>
            </a:r>
          </a:p>
          <a:p>
            <a:endParaRPr lang="en-US" dirty="0" smtClean="0"/>
          </a:p>
          <a:p>
            <a:r>
              <a:rPr lang="en-US" dirty="0" smtClean="0"/>
              <a:t>Have the</a:t>
            </a:r>
            <a:r>
              <a:rPr lang="en-US" baseline="0" dirty="0" smtClean="0"/>
              <a:t> group t</a:t>
            </a:r>
            <a:r>
              <a:rPr lang="en-US" dirty="0" smtClean="0"/>
              <a:t>ake a few minutes to read each definition.  Make sure that everyone in the group has an opportunity to see the hardcopy of the </a:t>
            </a:r>
            <a:r>
              <a:rPr lang="en-US" i="1" dirty="0" smtClean="0"/>
              <a:t>Guidelines</a:t>
            </a:r>
            <a:r>
              <a:rPr lang="en-US" dirty="0" smtClean="0"/>
              <a:t> and see exactly how the</a:t>
            </a:r>
            <a:r>
              <a:rPr lang="en-US" baseline="0" dirty="0" smtClean="0"/>
              <a:t> </a:t>
            </a:r>
            <a:r>
              <a:rPr lang="en-US" b="0" u="sng" baseline="0" dirty="0" smtClean="0"/>
              <a:t>features are laid out from birth-three and across all four developmental domains</a:t>
            </a:r>
            <a:r>
              <a:rPr lang="en-US" b="0" u="none" baseline="0" dirty="0" smtClean="0"/>
              <a:t>.</a:t>
            </a:r>
          </a:p>
          <a:p>
            <a:endParaRPr lang="en-US" baseline="0" dirty="0" smtClean="0"/>
          </a:p>
          <a:p>
            <a:r>
              <a:rPr lang="en-US" baseline="0" dirty="0" smtClean="0"/>
              <a:t>Then read the slide and pause so that the group can reference each section as you highlight it.  </a:t>
            </a:r>
          </a:p>
          <a:p>
            <a:pPr marL="171450" indent="-171450">
              <a:buFont typeface="Arial" panose="020B0604020202020204" pitchFamily="34" charset="0"/>
              <a:buChar char="•"/>
            </a:pPr>
            <a:r>
              <a:rPr lang="en-US" u="none" baseline="0" dirty="0" smtClean="0"/>
              <a:t>Ask if there are questions at this time.  </a:t>
            </a:r>
          </a:p>
          <a:p>
            <a:pPr marL="171450" indent="-171450">
              <a:buFont typeface="Arial" panose="020B0604020202020204" pitchFamily="34" charset="0"/>
              <a:buChar char="•"/>
            </a:pPr>
            <a:r>
              <a:rPr lang="en-US" u="none" baseline="0" dirty="0" smtClean="0"/>
              <a:t>Ask if they think they think this exercise is sufficient to understand the terms or if there may be something else they may want to do to ensure their own working knowledge of pages 6 and 7.  </a:t>
            </a:r>
          </a:p>
        </p:txBody>
      </p:sp>
    </p:spTree>
    <p:extLst>
      <p:ext uri="{BB962C8B-B14F-4D97-AF65-F5344CB8AC3E}">
        <p14:creationId xmlns:p14="http://schemas.microsoft.com/office/powerpoint/2010/main" val="914146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428625"/>
            <a:ext cx="5759450" cy="3240088"/>
          </a:xfrm>
        </p:spPr>
      </p:sp>
      <p:sp>
        <p:nvSpPr>
          <p:cNvPr id="3" name="Notes Placeholder 2"/>
          <p:cNvSpPr>
            <a:spLocks noGrp="1"/>
          </p:cNvSpPr>
          <p:nvPr>
            <p:ph type="body" idx="1"/>
          </p:nvPr>
        </p:nvSpPr>
        <p:spPr/>
        <p:txBody>
          <a:bodyPr/>
          <a:lstStyle/>
          <a:p>
            <a:r>
              <a:rPr lang="en-US" b="1" dirty="0" smtClean="0"/>
              <a:t>IELG</a:t>
            </a:r>
            <a:r>
              <a:rPr lang="en-US" b="1" baseline="0" dirty="0" smtClean="0"/>
              <a:t> </a:t>
            </a:r>
            <a:r>
              <a:rPr lang="en-US" b="1" dirty="0" smtClean="0"/>
              <a:t>Trainer Notes: </a:t>
            </a:r>
            <a:r>
              <a:rPr lang="en-US" dirty="0" smtClean="0"/>
              <a:t> </a:t>
            </a:r>
            <a:r>
              <a:rPr lang="en-US" dirty="0" smtClean="0">
                <a:solidFill>
                  <a:srgbClr val="000000"/>
                </a:solidFill>
              </a:rPr>
              <a:t>12</a:t>
            </a:r>
            <a:r>
              <a:rPr lang="en-US" dirty="0" smtClean="0">
                <a:solidFill>
                  <a:srgbClr val="000000"/>
                </a:solidFill>
                <a:ea typeface="Times New Roman"/>
              </a:rPr>
              <a:t> Minutes</a:t>
            </a:r>
            <a:endParaRPr lang="en-US" dirty="0" smtClean="0">
              <a:ea typeface="Times New Roman"/>
            </a:endParaRPr>
          </a:p>
          <a:p>
            <a:r>
              <a:rPr lang="en-US" dirty="0" smtClean="0">
                <a:ea typeface="Times New Roman"/>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Times New Roman"/>
              </a:rPr>
              <a:t>Instructions: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ea typeface="+mn-ea"/>
              </a:rPr>
              <a:t>Please note that everyone may stay in </a:t>
            </a:r>
            <a:r>
              <a:rPr lang="en-US" baseline="0" dirty="0" smtClean="0"/>
              <a:t>the same group of three’s and continue with Activity 2. </a:t>
            </a:r>
            <a:r>
              <a:rPr lang="en-US" b="0" dirty="0" smtClean="0">
                <a:solidFill>
                  <a:srgbClr val="000000"/>
                </a:solidFill>
                <a:ea typeface="Times New Roman"/>
              </a:rPr>
              <a:t>Using the list</a:t>
            </a:r>
            <a:r>
              <a:rPr lang="en-US" b="0" baseline="0" dirty="0" smtClean="0">
                <a:solidFill>
                  <a:srgbClr val="000000"/>
                </a:solidFill>
                <a:ea typeface="Times New Roman"/>
              </a:rPr>
              <a:t> script below, </a:t>
            </a:r>
            <a:r>
              <a:rPr lang="en-US" b="0" dirty="0" smtClean="0">
                <a:solidFill>
                  <a:srgbClr val="000000"/>
                </a:solidFill>
                <a:ea typeface="Times New Roman"/>
              </a:rPr>
              <a:t>read and define the terms on the</a:t>
            </a:r>
            <a:r>
              <a:rPr lang="en-US" b="0" baseline="0" dirty="0" smtClean="0">
                <a:solidFill>
                  <a:srgbClr val="000000"/>
                </a:solidFill>
                <a:ea typeface="Times New Roman"/>
              </a:rPr>
              <a:t> slide.</a:t>
            </a:r>
            <a:endParaRPr lang="en-US" dirty="0" smtClean="0"/>
          </a:p>
          <a:p>
            <a:r>
              <a:rPr lang="en-US" dirty="0" smtClean="0">
                <a:ea typeface="Times New Roman"/>
              </a:rPr>
              <a:t> </a:t>
            </a:r>
          </a:p>
          <a:p>
            <a:r>
              <a:rPr lang="en-US" b="1" u="sng" dirty="0" smtClean="0">
                <a:solidFill>
                  <a:srgbClr val="000000"/>
                </a:solidFill>
                <a:ea typeface="Times New Roman"/>
              </a:rPr>
              <a:t>Script:</a:t>
            </a:r>
          </a:p>
          <a:p>
            <a:r>
              <a:rPr lang="en-US" b="0" dirty="0" smtClean="0">
                <a:solidFill>
                  <a:srgbClr val="000000"/>
                </a:solidFill>
                <a:ea typeface="Times New Roman"/>
              </a:rPr>
              <a:t>“Let’s take a minute to look at the terms on this slide.</a:t>
            </a:r>
            <a:r>
              <a:rPr lang="en-US" b="0" baseline="0" dirty="0" smtClean="0">
                <a:solidFill>
                  <a:srgbClr val="000000"/>
                </a:solidFill>
                <a:ea typeface="Times New Roman"/>
              </a:rPr>
              <a:t> </a:t>
            </a:r>
            <a:r>
              <a:rPr lang="en-US" b="0" dirty="0" smtClean="0">
                <a:solidFill>
                  <a:srgbClr val="000000"/>
                </a:solidFill>
                <a:ea typeface="Times New Roman"/>
              </a:rPr>
              <a:t>You will be familiar with many if not all of these terms.  However, let’s review their significance in our work with parents and children and in the context of the </a:t>
            </a:r>
            <a:r>
              <a:rPr lang="en-US" i="1" baseline="0" dirty="0" smtClean="0">
                <a:solidFill>
                  <a:srgbClr val="000000"/>
                </a:solidFill>
                <a:ea typeface="Times New Roman"/>
              </a:rPr>
              <a:t>Illinois Early Learning Guidelines</a:t>
            </a:r>
            <a:r>
              <a:rPr lang="en-US" b="0" dirty="0" smtClean="0">
                <a:solidFill>
                  <a:srgbClr val="000000"/>
                </a:solidFill>
                <a:ea typeface="Times New Roman"/>
              </a:rPr>
              <a:t>.</a:t>
            </a:r>
            <a:endParaRPr lang="en-US" b="0" dirty="0" smtClean="0">
              <a:ea typeface="Times New Roman"/>
            </a:endParaRPr>
          </a:p>
          <a:p>
            <a:r>
              <a:rPr lang="en-US" dirty="0" smtClean="0">
                <a:ea typeface="Times New Roman"/>
              </a:rPr>
              <a:t> </a:t>
            </a:r>
          </a:p>
          <a:p>
            <a:pPr marL="359007" indent="-359007">
              <a:spcAft>
                <a:spcPts val="524"/>
              </a:spcAft>
              <a:buFont typeface="Arial" panose="020B0604020202020204" pitchFamily="34" charset="0"/>
              <a:buChar char="•"/>
            </a:pPr>
            <a:r>
              <a:rPr lang="en-US" b="1" dirty="0" smtClean="0">
                <a:solidFill>
                  <a:srgbClr val="000000"/>
                </a:solidFill>
                <a:ea typeface="Times New Roman"/>
              </a:rPr>
              <a:t>Relationships</a:t>
            </a:r>
            <a:r>
              <a:rPr lang="en-US" dirty="0" smtClean="0">
                <a:solidFill>
                  <a:srgbClr val="000000"/>
                </a:solidFill>
                <a:ea typeface="Times New Roman"/>
              </a:rPr>
              <a:t>: (p. 2) Early learning occurs in the context of relationships.  Positive and secure relationships are the foundation for children’s</a:t>
            </a:r>
            <a:r>
              <a:rPr lang="en-US" baseline="0" dirty="0" smtClean="0">
                <a:solidFill>
                  <a:srgbClr val="000000"/>
                </a:solidFill>
                <a:ea typeface="Times New Roman"/>
              </a:rPr>
              <a:t> </a:t>
            </a:r>
            <a:r>
              <a:rPr lang="en-US" dirty="0" smtClean="0">
                <a:solidFill>
                  <a:srgbClr val="000000"/>
                </a:solidFill>
                <a:ea typeface="Times New Roman"/>
              </a:rPr>
              <a:t>healthy development in all areas and provide models for future relationships they will establish.</a:t>
            </a:r>
            <a:endParaRPr lang="en-US" dirty="0" smtClean="0">
              <a:ea typeface="Times New Roman"/>
            </a:endParaRPr>
          </a:p>
          <a:p>
            <a:pPr marL="359007" indent="-359007">
              <a:spcAft>
                <a:spcPts val="524"/>
              </a:spcAft>
              <a:buFont typeface="Arial" panose="020B0604020202020204" pitchFamily="34" charset="0"/>
              <a:buChar char="•"/>
            </a:pPr>
            <a:r>
              <a:rPr lang="en-US" b="1" dirty="0" smtClean="0">
                <a:solidFill>
                  <a:srgbClr val="000000"/>
                </a:solidFill>
                <a:ea typeface="Times New Roman"/>
              </a:rPr>
              <a:t>States of Awareness</a:t>
            </a:r>
            <a:r>
              <a:rPr lang="en-US" dirty="0" smtClean="0">
                <a:solidFill>
                  <a:srgbClr val="000000"/>
                </a:solidFill>
                <a:ea typeface="Times New Roman"/>
              </a:rPr>
              <a:t> (p. 9) There are a total of six states that infants cycle through during the day.  </a:t>
            </a:r>
            <a:endParaRPr lang="en-US" dirty="0" smtClean="0">
              <a:ea typeface="Times New Roman"/>
            </a:endParaRPr>
          </a:p>
          <a:p>
            <a:pPr marL="359007" indent="-359007">
              <a:spcAft>
                <a:spcPts val="524"/>
              </a:spcAft>
              <a:buFont typeface="Arial" panose="020B0604020202020204" pitchFamily="34" charset="0"/>
              <a:buChar char="•"/>
            </a:pPr>
            <a:r>
              <a:rPr lang="en-US" b="1" dirty="0" smtClean="0">
                <a:solidFill>
                  <a:srgbClr val="000000"/>
                </a:solidFill>
                <a:ea typeface="Times New Roman"/>
              </a:rPr>
              <a:t>Culture</a:t>
            </a:r>
            <a:r>
              <a:rPr lang="en-US" dirty="0" smtClean="0">
                <a:solidFill>
                  <a:srgbClr val="000000"/>
                </a:solidFill>
                <a:ea typeface="Times New Roman"/>
              </a:rPr>
              <a:t>: (p. 2)  Culture plays a significant role in how children develop, as it influences families’ practices, beliefs, and values for young children.</a:t>
            </a:r>
            <a:endParaRPr lang="en-US" dirty="0" smtClean="0">
              <a:ea typeface="Times New Roman"/>
            </a:endParaRPr>
          </a:p>
          <a:p>
            <a:pPr marL="359007" indent="-359007">
              <a:spcAft>
                <a:spcPts val="524"/>
              </a:spcAft>
              <a:buFont typeface="Arial" panose="020B0604020202020204" pitchFamily="34" charset="0"/>
              <a:buChar char="•"/>
            </a:pPr>
            <a:r>
              <a:rPr lang="en-US" b="1" dirty="0" smtClean="0">
                <a:solidFill>
                  <a:srgbClr val="000000"/>
                </a:solidFill>
                <a:ea typeface="Times New Roman"/>
              </a:rPr>
              <a:t>Birth Order</a:t>
            </a:r>
            <a:r>
              <a:rPr lang="en-US" dirty="0" smtClean="0">
                <a:solidFill>
                  <a:srgbClr val="000000"/>
                </a:solidFill>
                <a:ea typeface="Times New Roman"/>
              </a:rPr>
              <a:t>: (p. 3)  Birth order can influence children’s personality and how they relate with their family.  Children each have their own unique personality traits: yet, birth order may have an impact on how children’s personality traits are expressed.</a:t>
            </a:r>
            <a:endParaRPr lang="en-US" dirty="0" smtClean="0">
              <a:ea typeface="Times New Roman"/>
            </a:endParaRPr>
          </a:p>
          <a:p>
            <a:pPr marL="359007" marR="0" indent="-359007" algn="l" defTabSz="914400" rtl="0" eaLnBrk="1" fontAlgn="auto" latinLnBrk="0" hangingPunct="1">
              <a:lnSpc>
                <a:spcPct val="100000"/>
              </a:lnSpc>
              <a:spcBef>
                <a:spcPts val="0"/>
              </a:spcBef>
              <a:spcAft>
                <a:spcPts val="524"/>
              </a:spcAft>
              <a:buClrTx/>
              <a:buSzTx/>
              <a:buFont typeface="Arial" panose="020B0604020202020204" pitchFamily="34" charset="0"/>
              <a:buChar char="•"/>
              <a:tabLst/>
              <a:defRPr/>
            </a:pPr>
            <a:r>
              <a:rPr lang="en-US" b="1" dirty="0" smtClean="0">
                <a:solidFill>
                  <a:srgbClr val="000000"/>
                </a:solidFill>
                <a:ea typeface="Times New Roman"/>
              </a:rPr>
              <a:t>Differences in learning abilities </a:t>
            </a:r>
            <a:r>
              <a:rPr lang="en-US" dirty="0" smtClean="0">
                <a:solidFill>
                  <a:srgbClr val="000000"/>
                </a:solidFill>
                <a:ea typeface="Times New Roman"/>
              </a:rPr>
              <a:t>(p. 3):  all of us have preferred ways of learning such as seeing (e.g. reading), touching (putting our hands on something) hearing (listening to words, music or other sounds), etc.  We need to be aware of a child’s preferred way of learning or in a group, be sure we are doing something that holds appeal to all children’s preferred way to learn.</a:t>
            </a:r>
            <a:endParaRPr lang="en-US" dirty="0" smtClean="0">
              <a:ea typeface="Times New Roman"/>
            </a:endParaRPr>
          </a:p>
          <a:p>
            <a:pPr marL="359007" indent="-359007">
              <a:spcAft>
                <a:spcPts val="524"/>
              </a:spcAft>
              <a:buFont typeface="Arial" panose="020B0604020202020204" pitchFamily="34" charset="0"/>
              <a:buChar char="•"/>
            </a:pPr>
            <a:r>
              <a:rPr lang="en-US" b="1" dirty="0" smtClean="0">
                <a:solidFill>
                  <a:srgbClr val="000000"/>
                </a:solidFill>
                <a:ea typeface="Times New Roman"/>
              </a:rPr>
              <a:t>Temperament:</a:t>
            </a:r>
            <a:r>
              <a:rPr lang="en-US" dirty="0" smtClean="0">
                <a:solidFill>
                  <a:srgbClr val="000000"/>
                </a:solidFill>
                <a:ea typeface="Times New Roman"/>
              </a:rPr>
              <a:t> (p. 3) :  Temperament refers to the unique personality traits that children are born with.  It influences how children respond to the world around them, and how others will interact with them.</a:t>
            </a:r>
            <a:endParaRPr lang="en-US" dirty="0" smtClean="0">
              <a:ea typeface="Calibri"/>
              <a:cs typeface="Times New Roman"/>
            </a:endParaRPr>
          </a:p>
          <a:p>
            <a:pPr marL="359007" indent="-359007">
              <a:spcAft>
                <a:spcPts val="524"/>
              </a:spcAft>
              <a:buFont typeface="Arial" panose="020B0604020202020204" pitchFamily="34" charset="0"/>
              <a:buChar char="•"/>
            </a:pPr>
            <a:r>
              <a:rPr lang="en-US" b="1" dirty="0" smtClean="0">
                <a:solidFill>
                  <a:srgbClr val="000000"/>
                </a:solidFill>
                <a:ea typeface="Times New Roman"/>
              </a:rPr>
              <a:t>Primary Caregivers</a:t>
            </a:r>
            <a:r>
              <a:rPr lang="en-US" dirty="0" smtClean="0">
                <a:solidFill>
                  <a:srgbClr val="000000"/>
                </a:solidFill>
                <a:ea typeface="Times New Roman"/>
              </a:rPr>
              <a:t>: (p.</a:t>
            </a:r>
            <a:r>
              <a:rPr lang="en-US" baseline="0" dirty="0" smtClean="0">
                <a:solidFill>
                  <a:srgbClr val="000000"/>
                </a:solidFill>
                <a:ea typeface="Times New Roman"/>
              </a:rPr>
              <a:t> 4)</a:t>
            </a:r>
            <a:r>
              <a:rPr lang="en-US" dirty="0" smtClean="0">
                <a:solidFill>
                  <a:srgbClr val="000000"/>
                </a:solidFill>
                <a:ea typeface="Times New Roman"/>
              </a:rPr>
              <a:t>  those adults with whom the child spends the most time</a:t>
            </a:r>
            <a:endParaRPr lang="en-US" dirty="0" smtClean="0">
              <a:ea typeface="Times New Roman"/>
            </a:endParaRPr>
          </a:p>
          <a:p>
            <a:pPr marL="359007" indent="-359007">
              <a:spcAft>
                <a:spcPts val="524"/>
              </a:spcAft>
              <a:buFont typeface="Arial" panose="020B0604020202020204" pitchFamily="34" charset="0"/>
              <a:buChar char="•"/>
            </a:pPr>
            <a:r>
              <a:rPr lang="en-US" b="1" dirty="0" smtClean="0">
                <a:solidFill>
                  <a:srgbClr val="000000"/>
                </a:solidFill>
                <a:ea typeface="Times New Roman"/>
              </a:rPr>
              <a:t>Toxic Stress: </a:t>
            </a:r>
            <a:r>
              <a:rPr lang="en-US" b="0" dirty="0" smtClean="0">
                <a:solidFill>
                  <a:srgbClr val="000000"/>
                </a:solidFill>
                <a:ea typeface="Times New Roman"/>
              </a:rPr>
              <a:t>(p. 3) Beyond the normal</a:t>
            </a:r>
            <a:r>
              <a:rPr lang="en-US" b="0" baseline="0" dirty="0" smtClean="0">
                <a:solidFill>
                  <a:srgbClr val="000000"/>
                </a:solidFill>
                <a:ea typeface="Times New Roman"/>
              </a:rPr>
              <a:t> level of childhood stress and has a negative impact or disruption on child development.  Includes the impact of abuse/neglect, community violence, extreme poverty, domestic violence and substance abuse in adults among other factors. </a:t>
            </a:r>
            <a:endParaRPr lang="en-US" dirty="0" smtClean="0">
              <a:ea typeface="Times New Roman"/>
            </a:endParaRPr>
          </a:p>
          <a:p>
            <a:pPr marL="359007" indent="-359007">
              <a:spcAft>
                <a:spcPts val="524"/>
              </a:spcAft>
              <a:buFont typeface="Arial" panose="020B0604020202020204" pitchFamily="34" charset="0"/>
              <a:buChar char="•"/>
            </a:pPr>
            <a:r>
              <a:rPr lang="en-US" b="1" dirty="0" smtClean="0">
                <a:solidFill>
                  <a:srgbClr val="000000"/>
                </a:solidFill>
                <a:ea typeface="Times New Roman"/>
              </a:rPr>
              <a:t>Play:</a:t>
            </a:r>
            <a:r>
              <a:rPr lang="en-US" b="1" baseline="0" dirty="0" smtClean="0">
                <a:solidFill>
                  <a:srgbClr val="000000"/>
                </a:solidFill>
                <a:ea typeface="Times New Roman"/>
              </a:rPr>
              <a:t> </a:t>
            </a:r>
            <a:r>
              <a:rPr lang="en-US" b="0" baseline="0" dirty="0" smtClean="0">
                <a:solidFill>
                  <a:srgbClr val="000000"/>
                </a:solidFill>
                <a:ea typeface="Times New Roman"/>
              </a:rPr>
              <a:t>(p. 4) Play is “the child’s work” and is the primary vehicle through which children learn and make sense of the world around them.   Observing play is a primary opportunity to observe a child’s developmental progress. </a:t>
            </a:r>
          </a:p>
          <a:p>
            <a:pPr marL="359007" indent="-359007">
              <a:spcAft>
                <a:spcPts val="524"/>
              </a:spcAft>
              <a:buFont typeface="Arial" panose="020B0604020202020204" pitchFamily="34" charset="0"/>
              <a:buChar char="•"/>
            </a:pPr>
            <a:r>
              <a:rPr lang="en-US" b="1" baseline="0" dirty="0" smtClean="0">
                <a:solidFill>
                  <a:srgbClr val="000000"/>
                </a:solidFill>
                <a:ea typeface="Times New Roman"/>
              </a:rPr>
              <a:t>Brain Developer: </a:t>
            </a:r>
            <a:r>
              <a:rPr lang="en-US" b="0" baseline="0" dirty="0" smtClean="0">
                <a:solidFill>
                  <a:srgbClr val="000000"/>
                </a:solidFill>
                <a:ea typeface="Times New Roman"/>
              </a:rPr>
              <a:t>(p. 4) All caregivers, attachment figures, professionals and familiar figures contribute to the brain development in children birth to three.  Since learning occurs primarily in the context of a relationship, young brains grow healthier through the contribution of engaged adults. </a:t>
            </a:r>
            <a:endParaRPr lang="en-US" b="1" dirty="0" smtClean="0">
              <a:ea typeface="Times New Roman"/>
            </a:endParaRPr>
          </a:p>
          <a:p>
            <a:pPr marL="478674"/>
            <a:r>
              <a:rPr lang="en-US" dirty="0" smtClean="0">
                <a:ea typeface="Times New Roman"/>
              </a:rPr>
              <a:t> </a:t>
            </a:r>
          </a:p>
          <a:p>
            <a:r>
              <a:rPr lang="en-US" b="1" u="sng" dirty="0" smtClean="0">
                <a:solidFill>
                  <a:srgbClr val="000000"/>
                </a:solidFill>
                <a:ea typeface="Times New Roman"/>
              </a:rPr>
              <a:t>Activity 2 Instructions:  </a:t>
            </a:r>
          </a:p>
          <a:p>
            <a:r>
              <a:rPr lang="en-US" dirty="0" smtClean="0">
                <a:solidFill>
                  <a:srgbClr val="000000"/>
                </a:solidFill>
                <a:ea typeface="Times New Roman"/>
              </a:rPr>
              <a:t>Staying in the groups of three, give each group a slip of paper with a phrase from this slide on it.  Take 7 minutes to discuss these important concepts and components from the </a:t>
            </a:r>
            <a:r>
              <a:rPr lang="en-US" i="1" baseline="0" dirty="0" smtClean="0">
                <a:solidFill>
                  <a:srgbClr val="000000"/>
                </a:solidFill>
                <a:ea typeface="Times New Roman"/>
              </a:rPr>
              <a:t>Illinois Early Learning Guidelines</a:t>
            </a:r>
            <a:r>
              <a:rPr lang="en-US" dirty="0" smtClean="0">
                <a:solidFill>
                  <a:srgbClr val="000000"/>
                </a:solidFill>
                <a:ea typeface="Times New Roman"/>
              </a:rPr>
              <a:t> that is important to home visiting work with infants and young children.</a:t>
            </a:r>
          </a:p>
          <a:p>
            <a:endParaRPr lang="en-US" b="1" dirty="0" smtClean="0">
              <a:solidFill>
                <a:srgbClr val="000000"/>
              </a:solidFill>
              <a:ea typeface="Times New Roman"/>
            </a:endParaRPr>
          </a:p>
          <a:p>
            <a:r>
              <a:rPr lang="en-US" b="1" dirty="0" smtClean="0">
                <a:solidFill>
                  <a:srgbClr val="000000"/>
                </a:solidFill>
                <a:ea typeface="Times New Roman"/>
              </a:rPr>
              <a:t>Ask:</a:t>
            </a:r>
          </a:p>
          <a:p>
            <a:pPr marL="171450" indent="-171450">
              <a:buFont typeface="Arial" panose="020B0604020202020204" pitchFamily="34" charset="0"/>
              <a:buChar char="•"/>
            </a:pPr>
            <a:r>
              <a:rPr lang="en-US" dirty="0" smtClean="0">
                <a:solidFill>
                  <a:srgbClr val="000000"/>
                </a:solidFill>
                <a:ea typeface="Times New Roman"/>
              </a:rPr>
              <a:t>“Why are they important to the development of children birth to three?”</a:t>
            </a:r>
          </a:p>
          <a:p>
            <a:pPr marL="171450" indent="-171450">
              <a:buFont typeface="Arial" panose="020B0604020202020204" pitchFamily="34" charset="0"/>
              <a:buChar char="•"/>
            </a:pPr>
            <a:r>
              <a:rPr lang="en-US" dirty="0" smtClean="0">
                <a:solidFill>
                  <a:srgbClr val="000000"/>
                </a:solidFill>
                <a:ea typeface="Times New Roman"/>
              </a:rPr>
              <a:t>“How would some of this information be shared with parents?” </a:t>
            </a:r>
            <a:endParaRPr lang="en-US" dirty="0" smtClean="0">
              <a:ea typeface="Times New Roman"/>
            </a:endParaRPr>
          </a:p>
          <a:p>
            <a:r>
              <a:rPr lang="en-US" dirty="0" smtClean="0">
                <a:solidFill>
                  <a:srgbClr val="000000"/>
                </a:solidFill>
                <a:ea typeface="Times New Roman"/>
              </a:rPr>
              <a:t> </a:t>
            </a:r>
            <a:endParaRPr lang="en-US" dirty="0" smtClean="0">
              <a:ea typeface="Times New Roman"/>
            </a:endParaRPr>
          </a:p>
          <a:p>
            <a:r>
              <a:rPr lang="en-US" smtClean="0">
                <a:solidFill>
                  <a:srgbClr val="000000"/>
                </a:solidFill>
                <a:ea typeface="Times New Roman"/>
              </a:rPr>
              <a:t>Ask for a comment from each group that came up in their discussion.</a:t>
            </a:r>
            <a:endParaRPr lang="en-US" smtClean="0">
              <a:ea typeface="Times New Roman"/>
            </a:endParaRPr>
          </a:p>
        </p:txBody>
      </p:sp>
    </p:spTree>
    <p:extLst>
      <p:ext uri="{BB962C8B-B14F-4D97-AF65-F5344CB8AC3E}">
        <p14:creationId xmlns:p14="http://schemas.microsoft.com/office/powerpoint/2010/main" val="2105996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428625"/>
            <a:ext cx="5759450" cy="3240088"/>
          </a:xfrm>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IELG Trainer Notes: </a:t>
            </a:r>
            <a:r>
              <a:rPr lang="en-US" sz="1200" kern="1200" dirty="0" smtClean="0">
                <a:solidFill>
                  <a:schemeClr val="tx1"/>
                </a:solidFill>
                <a:effectLst/>
                <a:latin typeface="+mn-lt"/>
                <a:ea typeface="+mn-ea"/>
                <a:cs typeface="+mn-cs"/>
              </a:rPr>
              <a:t>15 minutes</a:t>
            </a:r>
          </a:p>
          <a:p>
            <a:r>
              <a:rPr lang="en-US" sz="1200" kern="1200" dirty="0" smtClean="0">
                <a:solidFill>
                  <a:schemeClr val="tx1"/>
                </a:solidFill>
                <a:effectLst/>
                <a:latin typeface="+mn-lt"/>
                <a:ea typeface="+mn-ea"/>
                <a:cs typeface="+mn-cs"/>
              </a:rPr>
              <a:t> </a:t>
            </a:r>
          </a:p>
          <a:p>
            <a:r>
              <a:rPr lang="en-US" sz="1200" b="1" u="sng" kern="1200" dirty="0" smtClean="0">
                <a:solidFill>
                  <a:schemeClr val="tx1"/>
                </a:solidFill>
                <a:effectLst/>
                <a:latin typeface="+mn-lt"/>
                <a:ea typeface="+mn-ea"/>
                <a:cs typeface="+mn-cs"/>
              </a:rPr>
              <a:t>Script: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of the opportunities we want you to have during this training is to actually practice using the </a:t>
            </a:r>
            <a:r>
              <a:rPr lang="en-US" sz="1200" i="1" kern="1200" dirty="0" smtClean="0">
                <a:solidFill>
                  <a:schemeClr val="tx1"/>
                </a:solidFill>
                <a:effectLst/>
                <a:latin typeface="+mn-lt"/>
                <a:ea typeface="+mn-ea"/>
                <a:cs typeface="+mn-cs"/>
              </a:rPr>
              <a:t>Illinois Early Learning Guidelines</a:t>
            </a:r>
            <a:r>
              <a:rPr lang="en-US" sz="1200" kern="1200" dirty="0" smtClean="0">
                <a:solidFill>
                  <a:schemeClr val="tx1"/>
                </a:solidFill>
                <a:effectLst/>
                <a:latin typeface="+mn-lt"/>
                <a:ea typeface="+mn-ea"/>
                <a:cs typeface="+mn-cs"/>
              </a:rPr>
              <a:t>. So I’d like for you to get into groups of four. Please select a scribe and spokesperson who will share information out to the larger group a little later on. Next we will watch a short video of an infant learning to feed herself.</a:t>
            </a:r>
          </a:p>
          <a:p>
            <a:r>
              <a:rPr lang="en-US" sz="1200" kern="1200" dirty="0" smtClean="0">
                <a:solidFill>
                  <a:schemeClr val="tx1"/>
                </a:solidFill>
                <a:effectLst/>
                <a:latin typeface="+mn-lt"/>
                <a:ea typeface="+mn-ea"/>
                <a:cs typeface="+mn-cs"/>
              </a:rPr>
              <a:t> </a:t>
            </a:r>
          </a:p>
        </p:txBody>
      </p:sp>
    </p:spTree>
    <p:extLst>
      <p:ext uri="{BB962C8B-B14F-4D97-AF65-F5344CB8AC3E}">
        <p14:creationId xmlns:p14="http://schemas.microsoft.com/office/powerpoint/2010/main" val="584525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428625"/>
            <a:ext cx="5759450" cy="3240088"/>
          </a:xfrm>
        </p:spPr>
      </p:sp>
      <p:sp>
        <p:nvSpPr>
          <p:cNvPr id="3" name="Notes Placeholder 2"/>
          <p:cNvSpPr>
            <a:spLocks noGrp="1"/>
          </p:cNvSpPr>
          <p:nvPr>
            <p:ph type="body" idx="1"/>
          </p:nvPr>
        </p:nvSpPr>
        <p:spPr/>
        <p:txBody>
          <a:bodyPr>
            <a:normAutofit fontScale="92500" lnSpcReduction="10000"/>
          </a:bodyPr>
          <a:lstStyle/>
          <a:p>
            <a:r>
              <a:rPr lang="en-US" b="1" dirty="0" smtClean="0"/>
              <a:t>IELG</a:t>
            </a:r>
            <a:r>
              <a:rPr lang="en-US" b="1" baseline="0" dirty="0" smtClean="0"/>
              <a:t> </a:t>
            </a:r>
            <a:r>
              <a:rPr lang="en-US" b="1" dirty="0" smtClean="0"/>
              <a:t>Trainer Notes: </a:t>
            </a:r>
            <a:r>
              <a:rPr lang="en-US" dirty="0" smtClean="0"/>
              <a:t>2</a:t>
            </a:r>
            <a:r>
              <a:rPr lang="en-US" baseline="0" dirty="0" smtClean="0"/>
              <a:t> Minutes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Instructions: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Distribute the observation worksheets. Each group receives 4 worksheets - one for each domain. Each person in their small group will focus on a sub-section. After a few minutes of small group discussion, bring the larger group back together to discuss their observations.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u="sng" baseline="0" dirty="0" smtClean="0"/>
          </a:p>
          <a:p>
            <a:r>
              <a:rPr lang="en-US" sz="1200" kern="1200" dirty="0" smtClean="0">
                <a:solidFill>
                  <a:schemeClr val="tx1"/>
                </a:solidFill>
                <a:effectLst/>
                <a:latin typeface="+mn-lt"/>
                <a:ea typeface="+mn-ea"/>
                <a:cs typeface="+mn-cs"/>
              </a:rPr>
              <a:t>First, after watching the video, individually, write down the facts.  We are looking for objective observations.  Objective observations are descriptions of what you see and hear.  Subjective observations are not what we are looking for. These would be opinions or interpretations of what you saw and heard.  Only list objective observations.  A worksheet has been developed for you to help get started.  On each worksheet, you will document in the appropriate area,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skill or behavior you observed. There is one worksheet for each domain: </a:t>
            </a:r>
            <a:r>
              <a:rPr lang="en-US" sz="1200" i="1" kern="1200" dirty="0" smtClean="0">
                <a:solidFill>
                  <a:schemeClr val="tx1"/>
                </a:solidFill>
                <a:effectLst/>
                <a:latin typeface="+mn-lt"/>
                <a:ea typeface="+mn-ea"/>
                <a:cs typeface="+mn-cs"/>
              </a:rPr>
              <a:t>Social &amp; Emotional Development; Physical Development &amp; Health; Language, Communication  &amp; Literacy; and Cognitive Development.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After you write down your individual observations, then discuss them in your small groups for a few minutes. Use the </a:t>
            </a:r>
            <a:r>
              <a:rPr lang="en-US" sz="1200" i="1" kern="1200" dirty="0" smtClean="0">
                <a:solidFill>
                  <a:schemeClr val="tx1"/>
                </a:solidFill>
                <a:effectLst/>
                <a:latin typeface="+mn-lt"/>
                <a:ea typeface="+mn-ea"/>
                <a:cs typeface="+mn-cs"/>
              </a:rPr>
              <a:t>Illinois Early Learning Guidelines </a:t>
            </a:r>
            <a:r>
              <a:rPr lang="en-US" sz="1200" kern="1200" dirty="0" smtClean="0">
                <a:solidFill>
                  <a:schemeClr val="tx1"/>
                </a:solidFill>
                <a:effectLst/>
                <a:latin typeface="+mn-lt"/>
                <a:ea typeface="+mn-ea"/>
                <a:cs typeface="+mn-cs"/>
              </a:rPr>
              <a:t>to help describe what you observed; then we will discuss the observations as a larger group.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Just a quick side note that this format of practice comes from the </a:t>
            </a:r>
            <a:r>
              <a:rPr lang="en-US" sz="1200" b="1" i="1"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Focused Teaching Cycle” </a:t>
            </a:r>
            <a:r>
              <a:rPr lang="en-US" sz="1200" kern="1200" dirty="0" smtClean="0">
                <a:solidFill>
                  <a:schemeClr val="tx1"/>
                </a:solidFill>
                <a:effectLst/>
                <a:latin typeface="+mn-lt"/>
                <a:ea typeface="+mn-ea"/>
                <a:cs typeface="+mn-cs"/>
              </a:rPr>
              <a:t>that will be in your </a:t>
            </a:r>
            <a:r>
              <a:rPr lang="en-US" sz="1200" i="1" kern="1200" dirty="0" smtClean="0">
                <a:solidFill>
                  <a:schemeClr val="tx1"/>
                </a:solidFill>
                <a:effectLst/>
                <a:latin typeface="+mn-lt"/>
                <a:ea typeface="+mn-ea"/>
                <a:cs typeface="+mn-cs"/>
              </a:rPr>
              <a:t>Resource Toolkit </a:t>
            </a:r>
            <a:r>
              <a:rPr lang="en-US" sz="1200" kern="1200" dirty="0" smtClean="0">
                <a:solidFill>
                  <a:schemeClr val="tx1"/>
                </a:solidFill>
                <a:effectLst/>
                <a:latin typeface="+mn-lt"/>
                <a:ea typeface="+mn-ea"/>
                <a:cs typeface="+mn-cs"/>
              </a:rPr>
              <a:t>discussed later in this training. For now you will observe, reflect, and respond!”</a:t>
            </a:r>
          </a:p>
          <a:p>
            <a:r>
              <a:rPr lang="en-US" sz="1200" kern="1200" dirty="0" smtClean="0">
                <a:solidFill>
                  <a:schemeClr val="tx1"/>
                </a:solidFill>
                <a:effectLst/>
                <a:latin typeface="+mn-lt"/>
                <a:ea typeface="+mn-ea"/>
                <a:cs typeface="+mn-cs"/>
              </a:rPr>
              <a:t> </a:t>
            </a:r>
          </a:p>
          <a:p>
            <a:r>
              <a:rPr lang="en-US" sz="1200" b="1" u="sng" kern="1200" dirty="0" smtClean="0">
                <a:solidFill>
                  <a:schemeClr val="tx1"/>
                </a:solidFill>
                <a:effectLst/>
                <a:latin typeface="+mn-lt"/>
                <a:ea typeface="+mn-ea"/>
                <a:cs typeface="+mn-cs"/>
              </a:rPr>
              <a:t>Script: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take the time now to discuss each worksheet that has been developed for documentation. As noted earlier there is a worksheet for each of the four developmental domains and each worksheet references the specific pages of the </a:t>
            </a:r>
            <a:r>
              <a:rPr lang="en-US" sz="1200" i="1" kern="1200" dirty="0" smtClean="0">
                <a:solidFill>
                  <a:schemeClr val="tx1"/>
                </a:solidFill>
                <a:effectLst/>
                <a:latin typeface="+mn-lt"/>
                <a:ea typeface="+mn-ea"/>
                <a:cs typeface="+mn-cs"/>
              </a:rPr>
              <a:t>Illinois Early Learning Guidelines</a:t>
            </a:r>
            <a:r>
              <a:rPr lang="en-US" sz="1200" kern="1200" dirty="0" smtClean="0">
                <a:solidFill>
                  <a:schemeClr val="tx1"/>
                </a:solidFill>
                <a:effectLst/>
                <a:latin typeface="+mn-lt"/>
                <a:ea typeface="+mn-ea"/>
                <a:cs typeface="+mn-cs"/>
              </a:rPr>
              <a:t>. Also keep in mind some ways to talk with parents about what you’ve observed in the video and how you might share them with your supervisor.”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Observations need to be objective, record what you see and hear. Try not to interpret the meaning of what you observe. Stick to the facts.    </a:t>
            </a:r>
          </a:p>
          <a:p>
            <a:pPr marL="171450" indent="-171450">
              <a:buFont typeface="Arial" panose="020B0604020202020204" pitchFamily="34" charset="0"/>
              <a:buChar char="•"/>
            </a:pPr>
            <a:r>
              <a:rPr lang="en-US" baseline="0" dirty="0" smtClean="0"/>
              <a:t>Think about how and when you would use them in your programs.  </a:t>
            </a:r>
          </a:p>
          <a:p>
            <a:pPr marL="171450" indent="-171450">
              <a:buFont typeface="Arial" panose="020B0604020202020204" pitchFamily="34" charset="0"/>
              <a:buChar char="•"/>
            </a:pPr>
            <a:r>
              <a:rPr lang="en-US" baseline="0" dirty="0" smtClean="0"/>
              <a:t>How would they be helpful in talking to parents, your supervisor, or in ongoing staff development meetings?”</a:t>
            </a:r>
          </a:p>
          <a:p>
            <a:endParaRPr lang="en-US" baseline="0" dirty="0" smtClean="0"/>
          </a:p>
        </p:txBody>
      </p:sp>
    </p:spTree>
    <p:extLst>
      <p:ext uri="{BB962C8B-B14F-4D97-AF65-F5344CB8AC3E}">
        <p14:creationId xmlns:p14="http://schemas.microsoft.com/office/powerpoint/2010/main" val="50604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428625"/>
            <a:ext cx="5759450" cy="3240088"/>
          </a:xfrm>
        </p:spPr>
      </p:sp>
      <p:sp>
        <p:nvSpPr>
          <p:cNvPr id="3" name="Notes Placeholder 2"/>
          <p:cNvSpPr>
            <a:spLocks noGrp="1"/>
          </p:cNvSpPr>
          <p:nvPr>
            <p:ph type="body" idx="1"/>
          </p:nvPr>
        </p:nvSpPr>
        <p:spPr/>
        <p:txBody>
          <a:bodyPr/>
          <a:lstStyle/>
          <a:p>
            <a:pPr marL="0" marR="0">
              <a:spcBef>
                <a:spcPts val="0"/>
              </a:spcBef>
              <a:spcAft>
                <a:spcPts val="0"/>
              </a:spcAft>
            </a:pPr>
            <a:r>
              <a:rPr lang="en-US" sz="1200" b="1" kern="1200" dirty="0" smtClean="0">
                <a:solidFill>
                  <a:srgbClr val="000000"/>
                </a:solidFill>
                <a:effectLst/>
                <a:latin typeface="+mn-lt"/>
                <a:ea typeface="Times New Roman"/>
              </a:rPr>
              <a:t>Illinois Early Learning Guidelines (IELG) Trainer Notes:</a:t>
            </a:r>
            <a:endParaRPr lang="en-US" sz="1200" dirty="0" smtClean="0">
              <a:effectLst/>
              <a:latin typeface="Times New Roman"/>
              <a:ea typeface="Times New Roman"/>
            </a:endParaRPr>
          </a:p>
          <a:p>
            <a:pPr marL="0" marR="0">
              <a:spcBef>
                <a:spcPts val="0"/>
              </a:spcBef>
              <a:spcAft>
                <a:spcPts val="0"/>
              </a:spcAft>
            </a:pPr>
            <a:r>
              <a:rPr lang="en-US" sz="1200" dirty="0" smtClean="0">
                <a:effectLst/>
                <a:latin typeface="Times New Roman"/>
                <a:ea typeface="Times New Roman"/>
              </a:rPr>
              <a:t> </a:t>
            </a:r>
          </a:p>
          <a:p>
            <a:pPr marL="0" marR="0">
              <a:spcBef>
                <a:spcPts val="0"/>
              </a:spcBef>
              <a:spcAft>
                <a:spcPts val="0"/>
              </a:spcAft>
            </a:pPr>
            <a:r>
              <a:rPr lang="en-US" sz="1200" b="1" u="sng" kern="1200" dirty="0" smtClean="0">
                <a:solidFill>
                  <a:srgbClr val="000000"/>
                </a:solidFill>
                <a:effectLst/>
                <a:latin typeface="+mn-lt"/>
                <a:ea typeface="Times New Roman"/>
              </a:rPr>
              <a:t>Instructions for Using this PowerPoint file:</a:t>
            </a:r>
            <a:endParaRPr lang="en-US" sz="1200" dirty="0" smtClean="0">
              <a:effectLst/>
              <a:latin typeface="Times New Roman"/>
              <a:ea typeface="Times New Roman"/>
            </a:endParaRPr>
          </a:p>
          <a:p>
            <a:pPr marL="0" marR="0">
              <a:spcBef>
                <a:spcPts val="0"/>
              </a:spcBef>
              <a:spcAft>
                <a:spcPts val="0"/>
              </a:spcAft>
            </a:pPr>
            <a:r>
              <a:rPr lang="en-US" sz="1200" kern="1200" dirty="0" smtClean="0">
                <a:solidFill>
                  <a:srgbClr val="000000"/>
                </a:solidFill>
                <a:effectLst/>
                <a:latin typeface="+mn-lt"/>
                <a:ea typeface="Times New Roman"/>
              </a:rPr>
              <a:t>Now that you’ve completed the </a:t>
            </a:r>
            <a:r>
              <a:rPr lang="en-US" sz="1200" i="1" kern="1200" dirty="0" smtClean="0">
                <a:solidFill>
                  <a:srgbClr val="000000"/>
                </a:solidFill>
                <a:effectLst/>
                <a:latin typeface="+mn-lt"/>
                <a:ea typeface="Times New Roman"/>
              </a:rPr>
              <a:t>Illinois Early Learning Guidelines Train-the-Trainers</a:t>
            </a:r>
            <a:r>
              <a:rPr lang="en-US" sz="1200" kern="1200" dirty="0" smtClean="0">
                <a:solidFill>
                  <a:srgbClr val="000000"/>
                </a:solidFill>
                <a:effectLst/>
                <a:latin typeface="+mn-lt"/>
                <a:ea typeface="Times New Roman"/>
              </a:rPr>
              <a:t> course, you are ready to conduct your own training sessions with home visitors.  </a:t>
            </a:r>
            <a:endParaRPr lang="en-US" sz="1200" dirty="0" smtClean="0">
              <a:effectLst/>
              <a:latin typeface="Times New Roman"/>
              <a:ea typeface="Times New Roman"/>
            </a:endParaRPr>
          </a:p>
          <a:p>
            <a:pPr marL="342900" marR="0" lvl="0" indent="-342900">
              <a:spcBef>
                <a:spcPts val="0"/>
              </a:spcBef>
              <a:spcAft>
                <a:spcPts val="0"/>
              </a:spcAft>
              <a:buFont typeface="Arial"/>
              <a:buChar char="•"/>
              <a:tabLst>
                <a:tab pos="457200" algn="l"/>
              </a:tabLst>
            </a:pPr>
            <a:r>
              <a:rPr lang="en-US" sz="1200" kern="1200" dirty="0" smtClean="0">
                <a:solidFill>
                  <a:srgbClr val="000000"/>
                </a:solidFill>
                <a:effectLst/>
                <a:latin typeface="+mn-lt"/>
                <a:ea typeface="Times New Roman"/>
                <a:cs typeface="Times New Roman"/>
              </a:rPr>
              <a:t>Use this PowerPoint presentation and the notes here in the notes area to guide the preparation and delivery of this 4-hour workshop. </a:t>
            </a:r>
            <a:endParaRPr lang="en-US" sz="1200" dirty="0" smtClean="0">
              <a:effectLst/>
              <a:latin typeface="Times New Roman"/>
              <a:ea typeface="Times New Roman"/>
              <a:cs typeface="Times New Roman"/>
            </a:endParaRPr>
          </a:p>
          <a:p>
            <a:pPr marL="342900" marR="0" lvl="0" indent="-342900">
              <a:spcBef>
                <a:spcPts val="0"/>
              </a:spcBef>
              <a:spcAft>
                <a:spcPts val="0"/>
              </a:spcAft>
              <a:buFont typeface="Arial"/>
              <a:buChar char="•"/>
              <a:tabLst>
                <a:tab pos="457200" algn="l"/>
              </a:tabLst>
            </a:pPr>
            <a:r>
              <a:rPr lang="en-US" sz="1200" kern="1200" dirty="0" smtClean="0">
                <a:solidFill>
                  <a:srgbClr val="000000"/>
                </a:solidFill>
                <a:effectLst/>
                <a:latin typeface="+mn-lt"/>
                <a:ea typeface="Times New Roman"/>
                <a:cs typeface="Times New Roman"/>
              </a:rPr>
              <a:t>This training is designed for groups, ideally, of up to a maximum of 25-30 attendees. </a:t>
            </a:r>
            <a:endParaRPr lang="en-US" sz="1200" dirty="0" smtClean="0">
              <a:effectLst/>
              <a:latin typeface="Times New Roman"/>
              <a:ea typeface="Times New Roman"/>
              <a:cs typeface="Times New Roman"/>
            </a:endParaRPr>
          </a:p>
          <a:p>
            <a:pPr marL="342900" marR="0" lvl="0" indent="-342900">
              <a:spcBef>
                <a:spcPts val="0"/>
              </a:spcBef>
              <a:spcAft>
                <a:spcPts val="0"/>
              </a:spcAft>
              <a:buFont typeface="Arial"/>
              <a:buChar char="•"/>
              <a:tabLst>
                <a:tab pos="457200" algn="l"/>
                <a:tab pos="4000500" algn="l"/>
              </a:tabLst>
            </a:pPr>
            <a:r>
              <a:rPr lang="en-US" sz="1200" kern="1200" dirty="0" smtClean="0">
                <a:solidFill>
                  <a:srgbClr val="000000"/>
                </a:solidFill>
                <a:effectLst/>
                <a:latin typeface="+mn-lt"/>
                <a:ea typeface="Times New Roman"/>
                <a:cs typeface="Times New Roman"/>
              </a:rPr>
              <a:t>It can be </a:t>
            </a:r>
            <a:r>
              <a:rPr lang="en-US" sz="1200" b="0" kern="1200" dirty="0" smtClean="0">
                <a:solidFill>
                  <a:srgbClr val="000000"/>
                </a:solidFill>
                <a:effectLst/>
                <a:latin typeface="+mn-lt"/>
                <a:ea typeface="Times New Roman"/>
                <a:cs typeface="Times New Roman"/>
              </a:rPr>
              <a:t>divided as needed into two 2-hour sessions. You know best the logistical needs and constraints of your group of home visitors and are in the best position to ensure this training is well received. The following notes are provided to help you plan and conduct this 4-hour session.</a:t>
            </a:r>
            <a:endParaRPr lang="en-US" sz="1200" b="0" dirty="0" smtClean="0">
              <a:effectLst/>
              <a:latin typeface="Times New Roman"/>
              <a:ea typeface="Times New Roman"/>
              <a:cs typeface="Times New Roman"/>
            </a:endParaRPr>
          </a:p>
          <a:p>
            <a:pPr marL="0" marR="0">
              <a:spcBef>
                <a:spcPts val="0"/>
              </a:spcBef>
              <a:spcAft>
                <a:spcPts val="0"/>
              </a:spcAft>
            </a:pPr>
            <a:r>
              <a:rPr lang="en-US" sz="1200" b="0" kern="1200" dirty="0" smtClean="0">
                <a:solidFill>
                  <a:srgbClr val="000000"/>
                </a:solidFill>
                <a:effectLst/>
                <a:latin typeface="+mn-lt"/>
                <a:ea typeface="Times New Roman"/>
              </a:rPr>
              <a:t> </a:t>
            </a:r>
            <a:endParaRPr lang="en-US" sz="1200" b="0" dirty="0" smtClean="0">
              <a:effectLst/>
              <a:latin typeface="Times New Roman"/>
              <a:ea typeface="Times New Roman"/>
            </a:endParaRPr>
          </a:p>
          <a:p>
            <a:pPr marL="0" marR="0">
              <a:spcBef>
                <a:spcPts val="0"/>
              </a:spcBef>
              <a:spcAft>
                <a:spcPts val="0"/>
              </a:spcAft>
            </a:pPr>
            <a:r>
              <a:rPr lang="en-US" sz="1200" b="1" kern="1200" dirty="0" smtClean="0">
                <a:solidFill>
                  <a:srgbClr val="000000"/>
                </a:solidFill>
                <a:effectLst/>
                <a:latin typeface="+mn-lt"/>
                <a:ea typeface="Times New Roman"/>
              </a:rPr>
              <a:t>You will need internet access, a computer or notebook, a projector, flip chart paper, and a projector screen.</a:t>
            </a:r>
            <a:r>
              <a:rPr lang="en-US" sz="1200" kern="1200" dirty="0" smtClean="0">
                <a:solidFill>
                  <a:srgbClr val="000000"/>
                </a:solidFill>
                <a:effectLst/>
                <a:latin typeface="+mn-lt"/>
                <a:ea typeface="Times New Roman"/>
              </a:rPr>
              <a:t> Should finding an internet connection be a challenge, download the three (3) videos necessary for this training from the </a:t>
            </a:r>
            <a:r>
              <a:rPr lang="en-US" sz="1200" i="1" kern="1200" dirty="0" smtClean="0">
                <a:solidFill>
                  <a:srgbClr val="000000"/>
                </a:solidFill>
                <a:effectLst/>
                <a:latin typeface="+mn-lt"/>
                <a:ea typeface="Times New Roman"/>
              </a:rPr>
              <a:t>IELG Trainer Forums</a:t>
            </a:r>
            <a:r>
              <a:rPr lang="en-US" sz="1200" kern="1200" dirty="0" smtClean="0">
                <a:solidFill>
                  <a:srgbClr val="000000"/>
                </a:solidFill>
                <a:effectLst/>
                <a:latin typeface="+mn-lt"/>
                <a:ea typeface="Times New Roman"/>
              </a:rPr>
              <a:t> site at </a:t>
            </a:r>
            <a:r>
              <a:rPr lang="en-US" sz="1200" u="sng" kern="1200" dirty="0" smtClean="0">
                <a:solidFill>
                  <a:srgbClr val="000000"/>
                </a:solidFill>
                <a:effectLst/>
                <a:latin typeface="+mn-lt"/>
                <a:ea typeface="Times New Roman"/>
                <a:hlinkClick r:id="rId3"/>
              </a:rPr>
              <a:t>http://opfibti.org/ielgforums/</a:t>
            </a:r>
            <a:r>
              <a:rPr lang="en-US" sz="1200" kern="1200" dirty="0" smtClean="0">
                <a:solidFill>
                  <a:srgbClr val="000000"/>
                </a:solidFill>
                <a:effectLst/>
                <a:latin typeface="+mn-lt"/>
                <a:ea typeface="Times New Roman"/>
              </a:rPr>
              <a:t>. In the side-bar on the right side, click on the Quick Link, </a:t>
            </a:r>
            <a:r>
              <a:rPr lang="en-US" sz="1200" i="1" kern="1200" dirty="0" smtClean="0">
                <a:solidFill>
                  <a:srgbClr val="000000"/>
                </a:solidFill>
                <a:effectLst/>
                <a:latin typeface="+mn-lt"/>
                <a:ea typeface="Times New Roman"/>
              </a:rPr>
              <a:t>“IELG Training Materials”</a:t>
            </a:r>
            <a:r>
              <a:rPr lang="en-US" sz="1200" kern="1200" dirty="0" smtClean="0">
                <a:solidFill>
                  <a:srgbClr val="000000"/>
                </a:solidFill>
                <a:effectLst/>
                <a:latin typeface="+mn-lt"/>
                <a:ea typeface="Times New Roman"/>
              </a:rPr>
              <a:t> and download the webinar and videos for your specific training onto a flash drive.</a:t>
            </a:r>
            <a:endParaRPr lang="en-US" sz="1200" dirty="0" smtClean="0">
              <a:effectLst/>
              <a:latin typeface="Times New Roman"/>
              <a:ea typeface="Times New Roman"/>
            </a:endParaRPr>
          </a:p>
          <a:p>
            <a:pPr marL="0" marR="0">
              <a:spcBef>
                <a:spcPts val="0"/>
              </a:spcBef>
              <a:spcAft>
                <a:spcPts val="0"/>
              </a:spcAft>
            </a:pPr>
            <a:r>
              <a:rPr lang="en-US" sz="1200" b="1" u="none" strike="noStrike" kern="1200" dirty="0" smtClean="0">
                <a:solidFill>
                  <a:srgbClr val="000000"/>
                </a:solidFill>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u="sng" kern="1200" dirty="0" smtClean="0">
                <a:solidFill>
                  <a:srgbClr val="000000"/>
                </a:solidFill>
                <a:effectLst/>
                <a:latin typeface="+mn-lt"/>
                <a:ea typeface="Times New Roman"/>
              </a:rPr>
              <a:t>Materials:</a:t>
            </a:r>
            <a:endParaRPr lang="en-US" sz="1200" dirty="0" smtClean="0">
              <a:effectLst/>
              <a:latin typeface="Times New Roman"/>
              <a:ea typeface="Times New Roman"/>
            </a:endParaRPr>
          </a:p>
          <a:p>
            <a:pPr marL="0" marR="0">
              <a:spcBef>
                <a:spcPts val="0"/>
              </a:spcBef>
              <a:spcAft>
                <a:spcPts val="0"/>
              </a:spcAft>
            </a:pPr>
            <a:r>
              <a:rPr lang="en-US" sz="1200" kern="1200" dirty="0" smtClean="0">
                <a:solidFill>
                  <a:srgbClr val="000000"/>
                </a:solidFill>
                <a:effectLst/>
                <a:latin typeface="+mn-lt"/>
                <a:ea typeface="Times New Roman"/>
              </a:rPr>
              <a:t>Each participant should receive at the beginning of this training:</a:t>
            </a:r>
            <a:r>
              <a:rPr lang="en-US" sz="1200" dirty="0" smtClean="0">
                <a:effectLst/>
                <a:latin typeface="Times New Roman"/>
                <a:ea typeface="Times New Roman"/>
              </a:rPr>
              <a:t> </a:t>
            </a:r>
          </a:p>
          <a:p>
            <a:pPr marL="342900" marR="0" lvl="0" indent="-342900">
              <a:spcBef>
                <a:spcPts val="0"/>
              </a:spcBef>
              <a:spcAft>
                <a:spcPts val="0"/>
              </a:spcAft>
              <a:buFont typeface="Arial"/>
              <a:buChar char="•"/>
              <a:tabLst>
                <a:tab pos="457200" algn="l"/>
              </a:tabLst>
            </a:pPr>
            <a:r>
              <a:rPr lang="en-US" sz="1200" b="1" u="sng" kern="1200" dirty="0" smtClean="0">
                <a:solidFill>
                  <a:srgbClr val="000000"/>
                </a:solidFill>
                <a:effectLst/>
                <a:latin typeface="+mn-lt"/>
                <a:ea typeface="Times New Roman"/>
                <a:cs typeface="Times New Roman"/>
              </a:rPr>
              <a:t>1</a:t>
            </a:r>
            <a:r>
              <a:rPr lang="en-US" sz="1200" u="sng" kern="1200" dirty="0" smtClean="0">
                <a:solidFill>
                  <a:srgbClr val="000000"/>
                </a:solidFill>
                <a:effectLst/>
                <a:latin typeface="+mn-lt"/>
                <a:ea typeface="Times New Roman"/>
                <a:cs typeface="Times New Roman"/>
              </a:rPr>
              <a:t> </a:t>
            </a:r>
            <a:r>
              <a:rPr lang="en-US" sz="1200" b="1" i="1" u="sng" kern="1200" dirty="0" smtClean="0">
                <a:solidFill>
                  <a:srgbClr val="000000"/>
                </a:solidFill>
                <a:effectLst/>
                <a:latin typeface="+mn-lt"/>
                <a:ea typeface="Times New Roman"/>
                <a:cs typeface="Times New Roman"/>
              </a:rPr>
              <a:t>Participant ‘s Guide and Resource Toolkit  </a:t>
            </a:r>
            <a:r>
              <a:rPr lang="en-US" sz="1200" kern="1200" dirty="0" smtClean="0">
                <a:solidFill>
                  <a:srgbClr val="000000"/>
                </a:solidFill>
                <a:effectLst/>
                <a:latin typeface="+mn-lt"/>
                <a:ea typeface="Times New Roman"/>
                <a:cs typeface="Times New Roman"/>
              </a:rPr>
              <a:t>(which is a copy of this PowerPoint with notes and the </a:t>
            </a:r>
            <a:r>
              <a:rPr lang="en-US" sz="1200" i="1" kern="1200" dirty="0" smtClean="0">
                <a:solidFill>
                  <a:srgbClr val="000000"/>
                </a:solidFill>
                <a:effectLst/>
                <a:latin typeface="+mn-lt"/>
                <a:ea typeface="Times New Roman"/>
                <a:cs typeface="Times New Roman"/>
              </a:rPr>
              <a:t>Resource Toolkit </a:t>
            </a:r>
            <a:r>
              <a:rPr lang="en-US" sz="1200" kern="1200" dirty="0" smtClean="0">
                <a:solidFill>
                  <a:srgbClr val="000000"/>
                </a:solidFill>
                <a:effectLst/>
                <a:latin typeface="+mn-lt"/>
                <a:ea typeface="Times New Roman"/>
                <a:cs typeface="Times New Roman"/>
              </a:rPr>
              <a:t>section in the back of the guide)</a:t>
            </a:r>
            <a:endParaRPr lang="en-US" sz="1200" dirty="0" smtClean="0">
              <a:effectLst/>
              <a:latin typeface="Times New Roman"/>
              <a:ea typeface="Times New Roman"/>
              <a:cs typeface="Times New Roman"/>
            </a:endParaRPr>
          </a:p>
          <a:p>
            <a:pPr marL="342900" marR="0" lvl="0" indent="-342900">
              <a:spcBef>
                <a:spcPts val="0"/>
              </a:spcBef>
              <a:spcAft>
                <a:spcPts val="0"/>
              </a:spcAft>
              <a:buFont typeface="Arial"/>
              <a:buChar char="•"/>
              <a:tabLst>
                <a:tab pos="457200" algn="l"/>
              </a:tabLst>
            </a:pPr>
            <a:r>
              <a:rPr lang="en-US" sz="1200" b="1" u="sng" kern="1200" dirty="0" smtClean="0">
                <a:solidFill>
                  <a:srgbClr val="000000"/>
                </a:solidFill>
                <a:effectLst/>
                <a:latin typeface="+mn-lt"/>
                <a:ea typeface="Times New Roman"/>
                <a:cs typeface="Times New Roman"/>
              </a:rPr>
              <a:t>2</a:t>
            </a:r>
            <a:r>
              <a:rPr lang="en-US" sz="1200" u="sng" kern="1200" dirty="0" smtClean="0">
                <a:solidFill>
                  <a:srgbClr val="000000"/>
                </a:solidFill>
                <a:effectLst/>
                <a:latin typeface="+mn-lt"/>
                <a:ea typeface="Times New Roman"/>
                <a:cs typeface="Times New Roman"/>
              </a:rPr>
              <a:t> </a:t>
            </a:r>
            <a:r>
              <a:rPr lang="en-US" sz="1200" b="1" u="sng" kern="1200" dirty="0" smtClean="0">
                <a:solidFill>
                  <a:srgbClr val="000000"/>
                </a:solidFill>
                <a:effectLst/>
                <a:latin typeface="+mn-lt"/>
                <a:ea typeface="Times New Roman"/>
                <a:cs typeface="Times New Roman"/>
              </a:rPr>
              <a:t>Observation Worksheets</a:t>
            </a:r>
            <a:r>
              <a:rPr lang="en-US" sz="1200" kern="1200" dirty="0" smtClean="0">
                <a:solidFill>
                  <a:srgbClr val="000000"/>
                </a:solidFill>
                <a:effectLst/>
                <a:latin typeface="+mn-lt"/>
                <a:ea typeface="Times New Roman"/>
                <a:cs typeface="Times New Roman"/>
              </a:rPr>
              <a:t> for each participant for use in viewing videos</a:t>
            </a:r>
            <a:endParaRPr lang="en-US" sz="1200" dirty="0" smtClean="0">
              <a:effectLst/>
              <a:latin typeface="Times New Roman"/>
              <a:ea typeface="Times New Roman"/>
              <a:cs typeface="Times New Roman"/>
            </a:endParaRPr>
          </a:p>
          <a:p>
            <a:pPr marL="342900" marR="0" lvl="0" indent="-342900">
              <a:spcBef>
                <a:spcPts val="0"/>
              </a:spcBef>
              <a:spcAft>
                <a:spcPts val="0"/>
              </a:spcAft>
              <a:buFont typeface="Arial"/>
              <a:buChar char="•"/>
              <a:tabLst>
                <a:tab pos="457200" algn="l"/>
              </a:tabLst>
            </a:pPr>
            <a:r>
              <a:rPr lang="en-US" sz="1200" b="1" u="sng" kern="1200" dirty="0" smtClean="0">
                <a:solidFill>
                  <a:srgbClr val="000000"/>
                </a:solidFill>
                <a:effectLst/>
                <a:latin typeface="+mn-lt"/>
                <a:ea typeface="Times New Roman"/>
                <a:cs typeface="Times New Roman"/>
              </a:rPr>
              <a:t>1 Action Plan </a:t>
            </a:r>
            <a:r>
              <a:rPr lang="en-US" sz="1200" kern="1200" dirty="0" smtClean="0">
                <a:solidFill>
                  <a:srgbClr val="000000"/>
                </a:solidFill>
                <a:effectLst/>
                <a:latin typeface="+mn-lt"/>
                <a:ea typeface="Times New Roman"/>
                <a:cs typeface="Times New Roman"/>
              </a:rPr>
              <a:t>form </a:t>
            </a:r>
            <a:endParaRPr lang="en-US" sz="1200" dirty="0" smtClean="0">
              <a:effectLst/>
              <a:latin typeface="Times New Roman"/>
              <a:ea typeface="Times New Roman"/>
              <a:cs typeface="Times New Roman"/>
            </a:endParaRPr>
          </a:p>
          <a:p>
            <a:pPr marL="342900" marR="0" lvl="0" indent="-342900">
              <a:spcBef>
                <a:spcPts val="0"/>
              </a:spcBef>
              <a:spcAft>
                <a:spcPts val="0"/>
              </a:spcAft>
              <a:buFont typeface="Arial"/>
              <a:buChar char="•"/>
              <a:tabLst>
                <a:tab pos="457200" algn="l"/>
              </a:tabLst>
            </a:pPr>
            <a:r>
              <a:rPr lang="en-US" sz="1200" b="1" u="sng" kern="1200" dirty="0" smtClean="0">
                <a:solidFill>
                  <a:srgbClr val="000000"/>
                </a:solidFill>
                <a:effectLst/>
                <a:latin typeface="+mn-lt"/>
                <a:ea typeface="Times New Roman"/>
                <a:cs typeface="Times New Roman"/>
              </a:rPr>
              <a:t>1</a:t>
            </a:r>
            <a:r>
              <a:rPr lang="en-US" sz="1200" u="sng" kern="1200" dirty="0" smtClean="0">
                <a:solidFill>
                  <a:srgbClr val="000000"/>
                </a:solidFill>
                <a:effectLst/>
                <a:latin typeface="+mn-lt"/>
                <a:ea typeface="Times New Roman"/>
                <a:cs typeface="Times New Roman"/>
              </a:rPr>
              <a:t> </a:t>
            </a:r>
            <a:r>
              <a:rPr lang="en-US" sz="1200" b="1" i="1" u="sng" kern="1200" dirty="0" smtClean="0">
                <a:solidFill>
                  <a:srgbClr val="000000"/>
                </a:solidFill>
                <a:effectLst/>
                <a:latin typeface="+mn-lt"/>
                <a:ea typeface="Times New Roman"/>
                <a:cs typeface="Times New Roman"/>
              </a:rPr>
              <a:t>Illinois Early Learning Guidelines (IELG) Book </a:t>
            </a:r>
            <a:r>
              <a:rPr lang="en-US" sz="1200" kern="1200" dirty="0" smtClean="0">
                <a:solidFill>
                  <a:srgbClr val="000000"/>
                </a:solidFill>
                <a:effectLst/>
                <a:latin typeface="+mn-lt"/>
                <a:ea typeface="Times New Roman"/>
                <a:cs typeface="Times New Roman"/>
              </a:rPr>
              <a:t> or a ratio of 1 IELG book to every 3 attendees (for use in the small group and video observations)</a:t>
            </a:r>
            <a:endParaRPr lang="en-US" sz="1200" dirty="0" smtClean="0">
              <a:effectLst/>
              <a:latin typeface="Times New Roman"/>
              <a:ea typeface="Times New Roman"/>
              <a:cs typeface="Times New Roman"/>
            </a:endParaRPr>
          </a:p>
          <a:p>
            <a:pPr marL="342900" marR="0" lvl="0" indent="-342900">
              <a:spcBef>
                <a:spcPts val="0"/>
              </a:spcBef>
              <a:spcAft>
                <a:spcPts val="0"/>
              </a:spcAft>
              <a:buFont typeface="Arial"/>
              <a:buChar char="•"/>
              <a:tabLst>
                <a:tab pos="457200" algn="l"/>
              </a:tabLst>
            </a:pPr>
            <a:r>
              <a:rPr lang="en-US" sz="1200" b="1" u="sng" kern="1200" dirty="0" smtClean="0">
                <a:solidFill>
                  <a:srgbClr val="000000"/>
                </a:solidFill>
                <a:effectLst/>
                <a:latin typeface="+mn-lt"/>
                <a:ea typeface="Times New Roman"/>
                <a:cs typeface="Times New Roman"/>
              </a:rPr>
              <a:t>Pens; post-it notes</a:t>
            </a:r>
            <a:r>
              <a:rPr lang="en-US" sz="1200" kern="1200" dirty="0" smtClean="0">
                <a:solidFill>
                  <a:srgbClr val="000000"/>
                </a:solidFill>
                <a:effectLst/>
                <a:latin typeface="+mn-lt"/>
                <a:ea typeface="Times New Roman"/>
                <a:cs typeface="Times New Roman"/>
              </a:rPr>
              <a:t> to record “Parking Lot” questions</a:t>
            </a:r>
            <a:endParaRPr lang="en-US" sz="1200" dirty="0" smtClean="0">
              <a:effectLst/>
              <a:latin typeface="Times New Roman"/>
              <a:ea typeface="Times New Roman"/>
              <a:cs typeface="Times New Roman"/>
            </a:endParaRPr>
          </a:p>
          <a:p>
            <a:pPr marL="0" marR="0">
              <a:spcBef>
                <a:spcPts val="0"/>
              </a:spcBef>
              <a:spcAft>
                <a:spcPts val="0"/>
              </a:spcAft>
            </a:pPr>
            <a:r>
              <a:rPr lang="en-US" sz="1200" b="1" u="none" strike="noStrike" kern="1200" dirty="0" smtClean="0">
                <a:solidFill>
                  <a:srgbClr val="000000"/>
                </a:solidFill>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b="1" u="sng" kern="1200" dirty="0" smtClean="0">
                <a:solidFill>
                  <a:srgbClr val="000000"/>
                </a:solidFill>
                <a:effectLst/>
                <a:latin typeface="+mn-lt"/>
                <a:ea typeface="Times New Roman"/>
              </a:rPr>
              <a:t>Gateways to Opportunity - Registry Approval:</a:t>
            </a:r>
            <a:endParaRPr lang="en-US" sz="1200" dirty="0" smtClean="0">
              <a:effectLst/>
              <a:latin typeface="Times New Roman"/>
              <a:ea typeface="Times New Roman"/>
            </a:endParaRPr>
          </a:p>
          <a:p>
            <a:pPr marL="0" marR="0">
              <a:spcBef>
                <a:spcPts val="0"/>
              </a:spcBef>
              <a:spcAft>
                <a:spcPts val="0"/>
              </a:spcAft>
            </a:pPr>
            <a:r>
              <a:rPr lang="en-US" sz="1200" kern="1200" dirty="0" smtClean="0">
                <a:solidFill>
                  <a:srgbClr val="000000"/>
                </a:solidFill>
                <a:effectLst/>
                <a:latin typeface="+mn-lt"/>
                <a:ea typeface="Times New Roman"/>
              </a:rPr>
              <a:t>The Illinois Early Learning Guidelines Training is part of the </a:t>
            </a:r>
            <a:r>
              <a:rPr lang="en-US" sz="1200" i="1" kern="1200" dirty="0" err="1" smtClean="0">
                <a:solidFill>
                  <a:srgbClr val="000000"/>
                </a:solidFill>
                <a:effectLst/>
                <a:latin typeface="+mn-lt"/>
                <a:ea typeface="Times New Roman"/>
              </a:rPr>
              <a:t>ExceleRate</a:t>
            </a:r>
            <a:r>
              <a:rPr lang="en-US" sz="1200" i="1" kern="1200" dirty="0" smtClean="0">
                <a:solidFill>
                  <a:srgbClr val="000000"/>
                </a:solidFill>
                <a:effectLst/>
                <a:latin typeface="+mn-lt"/>
                <a:ea typeface="Times New Roman"/>
              </a:rPr>
              <a:t> Illinois </a:t>
            </a:r>
            <a:r>
              <a:rPr lang="en-US" sz="1200" kern="1200" dirty="0" smtClean="0">
                <a:solidFill>
                  <a:srgbClr val="000000"/>
                </a:solidFill>
                <a:effectLst/>
                <a:latin typeface="+mn-lt"/>
                <a:ea typeface="Times New Roman"/>
              </a:rPr>
              <a:t>Curriculum, and as part of </a:t>
            </a:r>
            <a:r>
              <a:rPr lang="en-US" sz="1200" i="1" kern="1200" dirty="0" err="1" smtClean="0">
                <a:solidFill>
                  <a:srgbClr val="000000"/>
                </a:solidFill>
                <a:effectLst/>
                <a:latin typeface="+mn-lt"/>
                <a:ea typeface="Times New Roman"/>
              </a:rPr>
              <a:t>ExceleRate</a:t>
            </a:r>
            <a:r>
              <a:rPr lang="en-US" sz="1200" kern="1200" dirty="0" smtClean="0">
                <a:solidFill>
                  <a:srgbClr val="000000"/>
                </a:solidFill>
                <a:effectLst/>
                <a:latin typeface="+mn-lt"/>
                <a:ea typeface="Times New Roman"/>
              </a:rPr>
              <a:t>, must be Gateways registry-approved. </a:t>
            </a:r>
            <a:endParaRPr lang="en-US" sz="1200" dirty="0" smtClean="0">
              <a:effectLst/>
              <a:latin typeface="Times New Roman"/>
              <a:ea typeface="Times New Roman"/>
            </a:endParaRPr>
          </a:p>
          <a:p>
            <a:pPr marL="0" marR="0">
              <a:spcBef>
                <a:spcPts val="0"/>
              </a:spcBef>
              <a:spcAft>
                <a:spcPts val="0"/>
              </a:spcAft>
            </a:pPr>
            <a:r>
              <a:rPr lang="en-US" sz="1200" kern="1200" dirty="0" smtClean="0">
                <a:solidFill>
                  <a:srgbClr val="000000"/>
                </a:solidFill>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kern="1200" dirty="0" smtClean="0">
                <a:solidFill>
                  <a:srgbClr val="000000"/>
                </a:solidFill>
                <a:effectLst/>
                <a:latin typeface="+mn-lt"/>
                <a:ea typeface="Times New Roman"/>
              </a:rPr>
              <a:t>Participants attending your </a:t>
            </a:r>
            <a:r>
              <a:rPr lang="en-US" sz="1200" i="1" kern="1200" dirty="0" smtClean="0">
                <a:solidFill>
                  <a:srgbClr val="000000"/>
                </a:solidFill>
                <a:effectLst/>
                <a:latin typeface="+mn-lt"/>
                <a:ea typeface="Times New Roman"/>
              </a:rPr>
              <a:t>Illinois Early Learning Guidelines (IELG)</a:t>
            </a:r>
            <a:r>
              <a:rPr lang="en-US" sz="1200" kern="1200" dirty="0" smtClean="0">
                <a:solidFill>
                  <a:srgbClr val="000000"/>
                </a:solidFill>
                <a:effectLst/>
                <a:latin typeface="+mn-lt"/>
                <a:ea typeface="Times New Roman"/>
              </a:rPr>
              <a:t> training will only receive Registry credit </a:t>
            </a:r>
            <a:r>
              <a:rPr lang="en-US" sz="1200" u="sng" kern="1200" dirty="0" smtClean="0">
                <a:solidFill>
                  <a:srgbClr val="000000"/>
                </a:solidFill>
                <a:effectLst/>
                <a:latin typeface="+mn-lt"/>
                <a:ea typeface="Times New Roman"/>
              </a:rPr>
              <a:t>if your training is Registry-approved</a:t>
            </a:r>
            <a:r>
              <a:rPr lang="en-US" sz="1200" kern="1200" dirty="0" smtClean="0">
                <a:solidFill>
                  <a:srgbClr val="000000"/>
                </a:solidFill>
                <a:effectLst/>
                <a:latin typeface="+mn-lt"/>
                <a:ea typeface="Times New Roman"/>
              </a:rPr>
              <a:t>. If you are approved as a Registry trainer, you will need to schedule your </a:t>
            </a:r>
            <a:r>
              <a:rPr lang="en-US" sz="1200" i="1" kern="1200" dirty="0" smtClean="0">
                <a:solidFill>
                  <a:srgbClr val="000000"/>
                </a:solidFill>
                <a:effectLst/>
                <a:latin typeface="+mn-lt"/>
                <a:ea typeface="Times New Roman"/>
              </a:rPr>
              <a:t>IELG</a:t>
            </a:r>
            <a:r>
              <a:rPr lang="en-US" sz="1200" kern="1200" dirty="0" smtClean="0">
                <a:solidFill>
                  <a:srgbClr val="000000"/>
                </a:solidFill>
                <a:effectLst/>
                <a:latin typeface="+mn-lt"/>
                <a:ea typeface="Times New Roman"/>
              </a:rPr>
              <a:t> trainings through </a:t>
            </a:r>
            <a:r>
              <a:rPr lang="en-US" sz="1200" i="1" kern="1200" dirty="0" smtClean="0">
                <a:solidFill>
                  <a:srgbClr val="000000"/>
                </a:solidFill>
                <a:effectLst/>
                <a:latin typeface="+mn-lt"/>
                <a:ea typeface="Times New Roman"/>
              </a:rPr>
              <a:t>Gateways/INCCRRA</a:t>
            </a:r>
            <a:r>
              <a:rPr lang="en-US" sz="1200" kern="1200" dirty="0" smtClean="0">
                <a:solidFill>
                  <a:srgbClr val="000000"/>
                </a:solidFill>
                <a:effectLst/>
                <a:latin typeface="+mn-lt"/>
                <a:ea typeface="Times New Roman"/>
              </a:rPr>
              <a:t> and submit </a:t>
            </a:r>
            <a:r>
              <a:rPr lang="en-US" sz="1200" i="1" kern="1200" dirty="0" smtClean="0">
                <a:solidFill>
                  <a:srgbClr val="000000"/>
                </a:solidFill>
                <a:effectLst/>
                <a:latin typeface="+mn-lt"/>
                <a:ea typeface="Times New Roman"/>
              </a:rPr>
              <a:t>Gateways</a:t>
            </a:r>
            <a:r>
              <a:rPr lang="en-US" sz="1200" kern="1200" dirty="0" smtClean="0">
                <a:solidFill>
                  <a:srgbClr val="000000"/>
                </a:solidFill>
                <a:effectLst/>
                <a:latin typeface="+mn-lt"/>
                <a:ea typeface="Times New Roman"/>
              </a:rPr>
              <a:t> sign-in sheets within 10 days following the training.  </a:t>
            </a:r>
            <a:endParaRPr lang="en-US" sz="1200" dirty="0" smtClean="0">
              <a:effectLst/>
              <a:latin typeface="Times New Roman"/>
              <a:ea typeface="Times New Roman"/>
            </a:endParaRPr>
          </a:p>
          <a:p>
            <a:pPr marL="0" marR="0">
              <a:spcBef>
                <a:spcPts val="0"/>
              </a:spcBef>
              <a:spcAft>
                <a:spcPts val="0"/>
              </a:spcAft>
            </a:pPr>
            <a:r>
              <a:rPr lang="en-US" sz="1200" kern="1200" dirty="0" smtClean="0">
                <a:solidFill>
                  <a:srgbClr val="000000"/>
                </a:solidFill>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kern="1200" dirty="0" smtClean="0">
                <a:solidFill>
                  <a:srgbClr val="000000"/>
                </a:solidFill>
                <a:effectLst/>
                <a:latin typeface="+mn-lt"/>
                <a:ea typeface="Times New Roman"/>
              </a:rPr>
              <a:t>In order to train for Registry credit you must do one of the following:</a:t>
            </a:r>
            <a:endParaRPr lang="en-US" sz="1200" dirty="0" smtClean="0">
              <a:effectLst/>
              <a:latin typeface="Times New Roman"/>
              <a:ea typeface="Times New Roman"/>
            </a:endParaRPr>
          </a:p>
          <a:p>
            <a:pPr marL="342900" marR="0" lvl="0" indent="-342900">
              <a:spcBef>
                <a:spcPts val="0"/>
              </a:spcBef>
              <a:spcAft>
                <a:spcPts val="0"/>
              </a:spcAft>
              <a:buFont typeface="Arial"/>
              <a:buChar char="•"/>
              <a:tabLst>
                <a:tab pos="457200" algn="l"/>
              </a:tabLst>
            </a:pPr>
            <a:r>
              <a:rPr lang="en-US" sz="1200" kern="1200" dirty="0" smtClean="0">
                <a:solidFill>
                  <a:srgbClr val="000000"/>
                </a:solidFill>
                <a:effectLst/>
                <a:latin typeface="+mn-lt"/>
                <a:ea typeface="Times New Roman"/>
                <a:cs typeface="Times New Roman"/>
              </a:rPr>
              <a:t>If currently a Registry Member:</a:t>
            </a:r>
            <a:endParaRPr lang="en-US" sz="1200" dirty="0" smtClean="0">
              <a:effectLst/>
              <a:latin typeface="Times New Roman"/>
              <a:ea typeface="Times New Roman"/>
              <a:cs typeface="Times New Roman"/>
            </a:endParaRPr>
          </a:p>
          <a:p>
            <a:pPr marL="742950" marR="0" lvl="1" indent="-285750">
              <a:spcBef>
                <a:spcPts val="0"/>
              </a:spcBef>
              <a:spcAft>
                <a:spcPts val="0"/>
              </a:spcAft>
              <a:buFont typeface="Arial"/>
              <a:buChar char="•"/>
              <a:tabLst>
                <a:tab pos="914400" algn="l"/>
              </a:tabLst>
            </a:pPr>
            <a:r>
              <a:rPr lang="en-US" sz="1200" kern="1200" dirty="0" smtClean="0">
                <a:solidFill>
                  <a:srgbClr val="000000"/>
                </a:solidFill>
                <a:effectLst/>
                <a:latin typeface="+mn-lt"/>
                <a:ea typeface="Times New Roman"/>
                <a:cs typeface="Times New Roman"/>
              </a:rPr>
              <a:t>Submit an Information Update Form</a:t>
            </a:r>
            <a:endParaRPr lang="en-US" sz="1200" dirty="0" smtClean="0">
              <a:effectLst/>
              <a:latin typeface="Times New Roman"/>
              <a:ea typeface="Times New Roman"/>
              <a:cs typeface="Times New Roman"/>
            </a:endParaRPr>
          </a:p>
          <a:p>
            <a:pPr marL="742950" marR="0" lvl="1" indent="-285750">
              <a:spcBef>
                <a:spcPts val="0"/>
              </a:spcBef>
              <a:spcAft>
                <a:spcPts val="0"/>
              </a:spcAft>
              <a:buFont typeface="Arial"/>
              <a:buChar char="•"/>
              <a:tabLst>
                <a:tab pos="914400" algn="l"/>
              </a:tabLst>
            </a:pPr>
            <a:r>
              <a:rPr lang="en-US" sz="1200" kern="1200" dirty="0" smtClean="0">
                <a:solidFill>
                  <a:srgbClr val="000000"/>
                </a:solidFill>
                <a:effectLst/>
                <a:latin typeface="+mn-lt"/>
                <a:ea typeface="Times New Roman"/>
                <a:cs typeface="Times New Roman"/>
              </a:rPr>
              <a:t>Submit a Trainer Supplement</a:t>
            </a:r>
            <a:endParaRPr lang="en-US" sz="1200" dirty="0" smtClean="0">
              <a:effectLst/>
              <a:latin typeface="Times New Roman"/>
              <a:ea typeface="Times New Roman"/>
              <a:cs typeface="Times New Roman"/>
            </a:endParaRPr>
          </a:p>
          <a:p>
            <a:pPr marL="742950" marR="0" lvl="1" indent="-285750">
              <a:spcBef>
                <a:spcPts val="0"/>
              </a:spcBef>
              <a:spcAft>
                <a:spcPts val="0"/>
              </a:spcAft>
              <a:buFont typeface="Arial"/>
              <a:buChar char="•"/>
              <a:tabLst>
                <a:tab pos="914400" algn="l"/>
              </a:tabLst>
            </a:pPr>
            <a:r>
              <a:rPr lang="en-US" sz="1200" kern="1200" dirty="0" smtClean="0">
                <a:solidFill>
                  <a:srgbClr val="000000"/>
                </a:solidFill>
                <a:effectLst/>
                <a:latin typeface="+mn-lt"/>
                <a:ea typeface="Times New Roman"/>
                <a:cs typeface="Times New Roman"/>
              </a:rPr>
              <a:t>Submit a Training Application for </a:t>
            </a:r>
            <a:r>
              <a:rPr lang="en-US" sz="1200" i="1" kern="1200" dirty="0" smtClean="0">
                <a:solidFill>
                  <a:srgbClr val="000000"/>
                </a:solidFill>
                <a:effectLst/>
                <a:latin typeface="+mn-lt"/>
                <a:ea typeface="Times New Roman"/>
                <a:cs typeface="Times New Roman"/>
              </a:rPr>
              <a:t>IL Early Learning Guidelines</a:t>
            </a:r>
            <a:endParaRPr lang="en-US" sz="1200" dirty="0" smtClean="0">
              <a:effectLst/>
              <a:latin typeface="Times New Roman"/>
              <a:ea typeface="Times New Roman"/>
              <a:cs typeface="Times New Roman"/>
            </a:endParaRPr>
          </a:p>
          <a:p>
            <a:pPr marL="742950" marR="0" lvl="1" indent="-285750">
              <a:spcBef>
                <a:spcPts val="0"/>
              </a:spcBef>
              <a:spcAft>
                <a:spcPts val="0"/>
              </a:spcAft>
              <a:buFont typeface="Arial"/>
              <a:buChar char="•"/>
              <a:tabLst>
                <a:tab pos="914400" algn="l"/>
              </a:tabLst>
            </a:pPr>
            <a:r>
              <a:rPr lang="en-US" sz="1200" kern="1200" dirty="0" smtClean="0">
                <a:solidFill>
                  <a:srgbClr val="000000"/>
                </a:solidFill>
                <a:effectLst/>
                <a:latin typeface="+mn-lt"/>
                <a:ea typeface="Times New Roman"/>
                <a:cs typeface="Times New Roman"/>
              </a:rPr>
              <a:t>These must all be submitted together</a:t>
            </a:r>
            <a:endParaRPr lang="en-US" sz="1200" dirty="0" smtClean="0">
              <a:effectLst/>
              <a:latin typeface="Times New Roman"/>
              <a:ea typeface="Times New Roman"/>
              <a:cs typeface="Times New Roman"/>
            </a:endParaRPr>
          </a:p>
          <a:p>
            <a:pPr marL="0" marR="0">
              <a:spcBef>
                <a:spcPts val="0"/>
              </a:spcBef>
              <a:spcAft>
                <a:spcPts val="0"/>
              </a:spcAft>
            </a:pPr>
            <a:r>
              <a:rPr lang="en-US" sz="1200" kern="1200" dirty="0" smtClean="0">
                <a:solidFill>
                  <a:srgbClr val="000000"/>
                </a:solidFill>
                <a:effectLst/>
                <a:latin typeface="+mn-lt"/>
                <a:ea typeface="Times New Roman"/>
              </a:rPr>
              <a:t> </a:t>
            </a:r>
            <a:endParaRPr lang="en-US" sz="1200" dirty="0" smtClean="0">
              <a:effectLst/>
              <a:latin typeface="Times New Roman"/>
              <a:ea typeface="Times New Roman"/>
            </a:endParaRPr>
          </a:p>
          <a:p>
            <a:pPr marL="342900" marR="0" lvl="0" indent="-342900">
              <a:spcBef>
                <a:spcPts val="0"/>
              </a:spcBef>
              <a:spcAft>
                <a:spcPts val="0"/>
              </a:spcAft>
              <a:buFont typeface="Arial"/>
              <a:buChar char="•"/>
              <a:tabLst>
                <a:tab pos="457200" algn="l"/>
              </a:tabLst>
            </a:pPr>
            <a:r>
              <a:rPr lang="en-US" sz="1200" kern="1200" dirty="0" smtClean="0">
                <a:solidFill>
                  <a:srgbClr val="000000"/>
                </a:solidFill>
                <a:effectLst/>
                <a:latin typeface="+mn-lt"/>
                <a:ea typeface="Times New Roman"/>
                <a:cs typeface="Times New Roman"/>
              </a:rPr>
              <a:t>If </a:t>
            </a:r>
            <a:r>
              <a:rPr lang="en-US" sz="1200" b="1" kern="1200" dirty="0" smtClean="0">
                <a:solidFill>
                  <a:srgbClr val="000000"/>
                </a:solidFill>
                <a:effectLst/>
                <a:latin typeface="+mn-lt"/>
                <a:ea typeface="Times New Roman"/>
                <a:cs typeface="Times New Roman"/>
              </a:rPr>
              <a:t>not</a:t>
            </a:r>
            <a:r>
              <a:rPr lang="en-US" sz="1200" kern="1200" dirty="0" smtClean="0">
                <a:solidFill>
                  <a:srgbClr val="000000"/>
                </a:solidFill>
                <a:effectLst/>
                <a:latin typeface="+mn-lt"/>
                <a:ea typeface="Times New Roman"/>
                <a:cs typeface="Times New Roman"/>
              </a:rPr>
              <a:t> a Registry Member:</a:t>
            </a:r>
            <a:endParaRPr lang="en-US" sz="1200" dirty="0" smtClean="0">
              <a:effectLst/>
              <a:latin typeface="Times New Roman"/>
              <a:ea typeface="Times New Roman"/>
              <a:cs typeface="Times New Roman"/>
            </a:endParaRPr>
          </a:p>
          <a:p>
            <a:pPr marL="742950" marR="0" lvl="1" indent="-285750">
              <a:spcBef>
                <a:spcPts val="0"/>
              </a:spcBef>
              <a:spcAft>
                <a:spcPts val="0"/>
              </a:spcAft>
              <a:buFont typeface="Arial"/>
              <a:buChar char="•"/>
              <a:tabLst>
                <a:tab pos="914400" algn="l"/>
              </a:tabLst>
            </a:pPr>
            <a:r>
              <a:rPr lang="en-US" sz="1200" kern="1200" dirty="0" smtClean="0">
                <a:solidFill>
                  <a:srgbClr val="000000"/>
                </a:solidFill>
                <a:effectLst/>
                <a:latin typeface="+mn-lt"/>
                <a:ea typeface="Times New Roman"/>
                <a:cs typeface="Times New Roman"/>
              </a:rPr>
              <a:t>Submit a Registry Member Form</a:t>
            </a:r>
            <a:endParaRPr lang="en-US" sz="1200" dirty="0" smtClean="0">
              <a:effectLst/>
              <a:latin typeface="Times New Roman"/>
              <a:ea typeface="Times New Roman"/>
              <a:cs typeface="Times New Roman"/>
            </a:endParaRPr>
          </a:p>
          <a:p>
            <a:pPr marL="742950" marR="0" lvl="1" indent="-285750">
              <a:spcBef>
                <a:spcPts val="0"/>
              </a:spcBef>
              <a:spcAft>
                <a:spcPts val="0"/>
              </a:spcAft>
              <a:buFont typeface="Arial"/>
              <a:buChar char="•"/>
              <a:tabLst>
                <a:tab pos="914400" algn="l"/>
              </a:tabLst>
            </a:pPr>
            <a:r>
              <a:rPr lang="en-US" sz="1200" kern="1200" dirty="0" smtClean="0">
                <a:solidFill>
                  <a:srgbClr val="000000"/>
                </a:solidFill>
                <a:effectLst/>
                <a:latin typeface="+mn-lt"/>
                <a:ea typeface="Times New Roman"/>
                <a:cs typeface="Times New Roman"/>
              </a:rPr>
              <a:t>Submit a Trainer Supplement</a:t>
            </a:r>
            <a:endParaRPr lang="en-US" sz="1200" dirty="0" smtClean="0">
              <a:effectLst/>
              <a:latin typeface="Times New Roman"/>
              <a:ea typeface="Times New Roman"/>
              <a:cs typeface="Times New Roman"/>
            </a:endParaRPr>
          </a:p>
          <a:p>
            <a:pPr marL="742950" marR="0" lvl="1" indent="-285750">
              <a:spcBef>
                <a:spcPts val="0"/>
              </a:spcBef>
              <a:spcAft>
                <a:spcPts val="0"/>
              </a:spcAft>
              <a:buFont typeface="Arial"/>
              <a:buChar char="•"/>
              <a:tabLst>
                <a:tab pos="914400" algn="l"/>
              </a:tabLst>
            </a:pPr>
            <a:r>
              <a:rPr lang="en-US" sz="1200" kern="1200" dirty="0" smtClean="0">
                <a:solidFill>
                  <a:srgbClr val="000000"/>
                </a:solidFill>
                <a:effectLst/>
                <a:latin typeface="+mn-lt"/>
                <a:ea typeface="Times New Roman"/>
                <a:cs typeface="Times New Roman"/>
              </a:rPr>
              <a:t>Submit a Training Application for </a:t>
            </a:r>
            <a:r>
              <a:rPr lang="en-US" sz="1200" i="1" kern="1200" dirty="0" smtClean="0">
                <a:solidFill>
                  <a:srgbClr val="000000"/>
                </a:solidFill>
                <a:effectLst/>
                <a:latin typeface="+mn-lt"/>
                <a:ea typeface="Times New Roman"/>
                <a:cs typeface="Times New Roman"/>
              </a:rPr>
              <a:t>IL Early Learning Guidelines</a:t>
            </a:r>
            <a:endParaRPr lang="en-US" sz="1200" dirty="0" smtClean="0">
              <a:effectLst/>
              <a:latin typeface="Times New Roman"/>
              <a:ea typeface="Times New Roman"/>
              <a:cs typeface="Times New Roman"/>
            </a:endParaRPr>
          </a:p>
          <a:p>
            <a:pPr marL="742950" marR="0" lvl="1" indent="-285750">
              <a:spcBef>
                <a:spcPts val="0"/>
              </a:spcBef>
              <a:spcAft>
                <a:spcPts val="0"/>
              </a:spcAft>
              <a:buFont typeface="Arial"/>
              <a:buChar char="•"/>
              <a:tabLst>
                <a:tab pos="914400" algn="l"/>
              </a:tabLst>
            </a:pPr>
            <a:r>
              <a:rPr lang="en-US" sz="1200" kern="1200" dirty="0" smtClean="0">
                <a:solidFill>
                  <a:srgbClr val="000000"/>
                </a:solidFill>
                <a:effectLst/>
                <a:latin typeface="+mn-lt"/>
                <a:ea typeface="Times New Roman"/>
                <a:cs typeface="Times New Roman"/>
              </a:rPr>
              <a:t>These must all be submitted together</a:t>
            </a:r>
            <a:endParaRPr lang="en-US" sz="1200" dirty="0" smtClean="0">
              <a:effectLst/>
              <a:latin typeface="Times New Roman"/>
              <a:ea typeface="Times New Roman"/>
              <a:cs typeface="Times New Roman"/>
            </a:endParaRPr>
          </a:p>
          <a:p>
            <a:pPr marL="0" marR="0">
              <a:spcBef>
                <a:spcPts val="0"/>
              </a:spcBef>
              <a:spcAft>
                <a:spcPts val="0"/>
              </a:spcAft>
            </a:pPr>
            <a:r>
              <a:rPr lang="en-US" sz="1200" kern="1200" dirty="0" smtClean="0">
                <a:solidFill>
                  <a:srgbClr val="000000"/>
                </a:solidFill>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kern="1200" dirty="0" smtClean="0">
                <a:solidFill>
                  <a:srgbClr val="000000"/>
                </a:solidFill>
                <a:effectLst/>
                <a:latin typeface="+mn-lt"/>
                <a:ea typeface="Times New Roman"/>
              </a:rPr>
              <a:t>All forms, supplements and applications can be found and downloaded here from the </a:t>
            </a:r>
            <a:r>
              <a:rPr lang="en-US" sz="1200" i="1" kern="1200" dirty="0" smtClean="0">
                <a:solidFill>
                  <a:srgbClr val="000000"/>
                </a:solidFill>
                <a:effectLst/>
                <a:latin typeface="+mn-lt"/>
                <a:ea typeface="Times New Roman"/>
              </a:rPr>
              <a:t>Gateways to Opportunity</a:t>
            </a:r>
            <a:r>
              <a:rPr lang="en-US" sz="1200" kern="1200" dirty="0" smtClean="0">
                <a:solidFill>
                  <a:srgbClr val="000000"/>
                </a:solidFill>
                <a:effectLst/>
                <a:latin typeface="+mn-lt"/>
                <a:ea typeface="Times New Roman"/>
              </a:rPr>
              <a:t> website: </a:t>
            </a:r>
            <a:r>
              <a:rPr lang="en-US" sz="1200" u="sng" kern="1200" dirty="0" smtClean="0">
                <a:solidFill>
                  <a:srgbClr val="000000"/>
                </a:solidFill>
                <a:effectLst/>
                <a:latin typeface="+mn-lt"/>
                <a:ea typeface="Times New Roman"/>
              </a:rPr>
              <a:t>http://www.ilgateways.com/en/participant-application</a:t>
            </a:r>
            <a:endParaRPr lang="en-US" sz="1200" dirty="0" smtClean="0">
              <a:effectLst/>
              <a:latin typeface="Times New Roman"/>
              <a:ea typeface="Times New Roman"/>
            </a:endParaRPr>
          </a:p>
          <a:p>
            <a:pPr marL="0" marR="0">
              <a:spcBef>
                <a:spcPts val="0"/>
              </a:spcBef>
              <a:spcAft>
                <a:spcPts val="0"/>
              </a:spcAft>
            </a:pPr>
            <a:r>
              <a:rPr lang="en-US" sz="1200" kern="1200" dirty="0" smtClean="0">
                <a:solidFill>
                  <a:srgbClr val="000000"/>
                </a:solidFill>
                <a:effectLst/>
                <a:latin typeface="+mn-lt"/>
                <a:ea typeface="Times New Roman"/>
              </a:rPr>
              <a:t> </a:t>
            </a:r>
            <a:endParaRPr lang="en-US" sz="1200" dirty="0" smtClean="0">
              <a:effectLst/>
              <a:latin typeface="Times New Roman"/>
              <a:ea typeface="Times New Roman"/>
            </a:endParaRPr>
          </a:p>
          <a:p>
            <a:pPr marL="0" marR="0">
              <a:spcBef>
                <a:spcPts val="0"/>
              </a:spcBef>
              <a:spcAft>
                <a:spcPts val="0"/>
              </a:spcAft>
            </a:pPr>
            <a:r>
              <a:rPr lang="en-US" sz="1200" kern="1200" dirty="0" smtClean="0">
                <a:solidFill>
                  <a:srgbClr val="000000"/>
                </a:solidFill>
                <a:effectLst/>
                <a:latin typeface="+mn-lt"/>
                <a:ea typeface="Times New Roman"/>
              </a:rPr>
              <a:t>Information on how to become a Registry-approved trainer, as well as applications, may be found on the </a:t>
            </a:r>
            <a:r>
              <a:rPr lang="en-US" sz="1200" i="1" kern="1200" dirty="0" smtClean="0">
                <a:solidFill>
                  <a:srgbClr val="000000"/>
                </a:solidFill>
                <a:effectLst/>
                <a:latin typeface="+mn-lt"/>
                <a:ea typeface="Times New Roman"/>
              </a:rPr>
              <a:t>Gateways to Opportunity </a:t>
            </a:r>
            <a:r>
              <a:rPr lang="en-US" sz="1200" kern="1200" dirty="0" smtClean="0">
                <a:solidFill>
                  <a:srgbClr val="000000"/>
                </a:solidFill>
                <a:effectLst/>
                <a:latin typeface="+mn-lt"/>
                <a:ea typeface="Times New Roman"/>
              </a:rPr>
              <a:t> website </a:t>
            </a:r>
            <a:r>
              <a:rPr lang="en-US" sz="1200" u="sng" kern="1200" dirty="0" smtClean="0">
                <a:solidFill>
                  <a:srgbClr val="000000"/>
                </a:solidFill>
                <a:effectLst/>
                <a:latin typeface="+mn-lt"/>
                <a:ea typeface="Times New Roman"/>
              </a:rPr>
              <a:t>www.ilgateways.com</a:t>
            </a:r>
            <a:r>
              <a:rPr lang="en-US" sz="1200" kern="1200" dirty="0" smtClean="0">
                <a:solidFill>
                  <a:srgbClr val="000000"/>
                </a:solidFill>
                <a:effectLst/>
                <a:latin typeface="+mn-lt"/>
                <a:ea typeface="Times New Roman"/>
              </a:rPr>
              <a:t>. For questions, please contact Sara </a:t>
            </a:r>
            <a:r>
              <a:rPr lang="en-US" sz="1200" kern="1200" dirty="0" err="1" smtClean="0">
                <a:solidFill>
                  <a:srgbClr val="000000"/>
                </a:solidFill>
                <a:effectLst/>
                <a:latin typeface="+mn-lt"/>
                <a:ea typeface="Times New Roman"/>
              </a:rPr>
              <a:t>Vore</a:t>
            </a:r>
            <a:r>
              <a:rPr lang="en-US" sz="1200" kern="1200" dirty="0" smtClean="0">
                <a:solidFill>
                  <a:srgbClr val="000000"/>
                </a:solidFill>
                <a:effectLst/>
                <a:latin typeface="+mn-lt"/>
                <a:ea typeface="Times New Roman"/>
              </a:rPr>
              <a:t> at </a:t>
            </a:r>
            <a:r>
              <a:rPr lang="en-US" sz="1200" u="sng" kern="1200" dirty="0" smtClean="0">
                <a:solidFill>
                  <a:srgbClr val="000000"/>
                </a:solidFill>
                <a:effectLst/>
                <a:latin typeface="+mn-lt"/>
                <a:ea typeface="Times New Roman"/>
              </a:rPr>
              <a:t>svore@inccrra.org</a:t>
            </a:r>
            <a:r>
              <a:rPr lang="en-US" sz="1200" kern="1200" dirty="0" smtClean="0">
                <a:solidFill>
                  <a:srgbClr val="000000"/>
                </a:solidFill>
                <a:effectLst/>
                <a:latin typeface="+mn-lt"/>
                <a:ea typeface="Times New Roman"/>
              </a:rPr>
              <a:t> or 866-697-8278.</a:t>
            </a:r>
            <a:endParaRPr lang="en-US" sz="1200" dirty="0">
              <a:effectLst/>
              <a:latin typeface="Times New Roman"/>
              <a:ea typeface="Times New Roman"/>
            </a:endParaRPr>
          </a:p>
        </p:txBody>
      </p:sp>
    </p:spTree>
    <p:extLst>
      <p:ext uri="{BB962C8B-B14F-4D97-AF65-F5344CB8AC3E}">
        <p14:creationId xmlns:p14="http://schemas.microsoft.com/office/powerpoint/2010/main" val="3218167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428625"/>
            <a:ext cx="5759450" cy="3240088"/>
          </a:xfrm>
        </p:spPr>
      </p:sp>
      <p:sp>
        <p:nvSpPr>
          <p:cNvPr id="3" name="Notes Placeholder 2"/>
          <p:cNvSpPr>
            <a:spLocks noGrp="1"/>
          </p:cNvSpPr>
          <p:nvPr>
            <p:ph type="body" idx="1"/>
          </p:nvPr>
        </p:nvSpPr>
        <p:spPr/>
        <p:txBody>
          <a:bodyPr/>
          <a:lstStyle/>
          <a:p>
            <a:r>
              <a:rPr lang="en-US" b="1" dirty="0" smtClean="0"/>
              <a:t>IELG</a:t>
            </a:r>
            <a:r>
              <a:rPr lang="en-US" b="1" baseline="0" dirty="0" smtClean="0"/>
              <a:t> </a:t>
            </a:r>
            <a:r>
              <a:rPr lang="en-US" b="1" dirty="0" smtClean="0"/>
              <a:t>Trainer Notes: </a:t>
            </a:r>
            <a:r>
              <a:rPr lang="en-US" baseline="0" dirty="0" smtClean="0"/>
              <a:t>30 minutes  </a:t>
            </a:r>
          </a:p>
          <a:p>
            <a:endParaRPr lang="en-US" baseline="0" dirty="0" smtClean="0"/>
          </a:p>
          <a:p>
            <a:r>
              <a:rPr lang="en-US" baseline="0" dirty="0" smtClean="0"/>
              <a:t>Video for first video activity.</a:t>
            </a:r>
          </a:p>
          <a:p>
            <a:pPr marL="0" marR="0" indent="0" algn="l" defTabSz="914174" rtl="0" eaLnBrk="1" fontAlgn="auto" latinLnBrk="0" hangingPunct="1">
              <a:lnSpc>
                <a:spcPct val="100000"/>
              </a:lnSpc>
              <a:spcBef>
                <a:spcPts val="0"/>
              </a:spcBef>
              <a:spcAft>
                <a:spcPts val="0"/>
              </a:spcAft>
              <a:buClrTx/>
              <a:buSzTx/>
              <a:buFontTx/>
              <a:buNone/>
              <a:tabLst/>
              <a:defRPr/>
            </a:pPr>
            <a:r>
              <a:rPr lang="en-US" b="1" u="sng" baseline="0" dirty="0" smtClean="0"/>
              <a:t> </a:t>
            </a:r>
            <a:endParaRPr lang="en-US" dirty="0" smtClean="0"/>
          </a:p>
        </p:txBody>
      </p:sp>
    </p:spTree>
    <p:extLst>
      <p:ext uri="{BB962C8B-B14F-4D97-AF65-F5344CB8AC3E}">
        <p14:creationId xmlns:p14="http://schemas.microsoft.com/office/powerpoint/2010/main" val="3357718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428625"/>
            <a:ext cx="5759450" cy="3240088"/>
          </a:xfrm>
        </p:spPr>
      </p:sp>
      <p:sp>
        <p:nvSpPr>
          <p:cNvPr id="3" name="Notes Placeholder 2"/>
          <p:cNvSpPr>
            <a:spLocks noGrp="1"/>
          </p:cNvSpPr>
          <p:nvPr>
            <p:ph type="body" idx="1"/>
          </p:nvPr>
        </p:nvSpPr>
        <p:spPr/>
        <p:txBody>
          <a:bodyPr/>
          <a:lstStyle/>
          <a:p>
            <a:r>
              <a:rPr lang="en-US" b="1" dirty="0" smtClean="0"/>
              <a:t>IELG</a:t>
            </a:r>
            <a:r>
              <a:rPr lang="en-US" b="1" baseline="0" dirty="0" smtClean="0"/>
              <a:t> </a:t>
            </a:r>
            <a:r>
              <a:rPr lang="en-US" b="1" dirty="0" smtClean="0"/>
              <a:t>Trainer Notes: </a:t>
            </a:r>
            <a:r>
              <a:rPr lang="en-US" dirty="0" smtClean="0"/>
              <a:t>(3 minutes)</a:t>
            </a:r>
          </a:p>
          <a:p>
            <a:endParaRPr lang="en-US" dirty="0" smtClean="0"/>
          </a:p>
          <a:p>
            <a:r>
              <a:rPr lang="en-US" b="1" u="sng" dirty="0" smtClean="0"/>
              <a:t>Script:</a:t>
            </a:r>
            <a:r>
              <a:rPr lang="en-US" b="1" u="sng" baseline="0" dirty="0" smtClean="0"/>
              <a:t> </a:t>
            </a:r>
          </a:p>
          <a:p>
            <a:r>
              <a:rPr lang="en-US" dirty="0" smtClean="0"/>
              <a:t>(After hearing feedback from the room during debrief)  “Let</a:t>
            </a:r>
            <a:r>
              <a:rPr lang="en-US" baseline="0" dirty="0" smtClean="0"/>
              <a:t>’s take a l</a:t>
            </a:r>
            <a:r>
              <a:rPr lang="en-US" dirty="0" smtClean="0"/>
              <a:t>ook</a:t>
            </a:r>
            <a:r>
              <a:rPr lang="en-US" baseline="0" dirty="0" smtClean="0"/>
              <a:t> at </a:t>
            </a:r>
            <a:r>
              <a:rPr lang="en-US" dirty="0" smtClean="0"/>
              <a:t>this sample video feedback form from this training developer”.</a:t>
            </a:r>
            <a:r>
              <a:rPr lang="en-US" baseline="0" dirty="0" smtClean="0"/>
              <a:t> </a:t>
            </a:r>
            <a:r>
              <a:rPr lang="en-US" dirty="0" smtClean="0"/>
              <a:t> </a:t>
            </a:r>
          </a:p>
          <a:p>
            <a:endParaRPr lang="en-US" dirty="0" smtClean="0"/>
          </a:p>
          <a:p>
            <a:pPr marL="171450" indent="-171450">
              <a:buFont typeface="Arial" panose="020B0604020202020204" pitchFamily="34" charset="0"/>
              <a:buChar char="•"/>
            </a:pPr>
            <a:r>
              <a:rPr lang="en-US" dirty="0" smtClean="0"/>
              <a:t>What are the similarities and differences compared with what</a:t>
            </a:r>
            <a:r>
              <a:rPr lang="en-US" baseline="0" dirty="0" smtClean="0"/>
              <a:t> you discussed in your</a:t>
            </a:r>
            <a:r>
              <a:rPr lang="en-US" dirty="0" smtClean="0"/>
              <a:t> small groups?</a:t>
            </a:r>
            <a:r>
              <a:rPr lang="en-US" baseline="0" dirty="0" smtClean="0"/>
              <a:t>  </a:t>
            </a:r>
          </a:p>
          <a:p>
            <a:pPr marL="171450" indent="-171450">
              <a:buFont typeface="Arial" panose="020B0604020202020204" pitchFamily="34" charset="0"/>
              <a:buChar char="•"/>
            </a:pPr>
            <a:r>
              <a:rPr lang="en-US" baseline="0" dirty="0" smtClean="0"/>
              <a:t>Are there a couple of people who can share their information from Domains 1 and 2? </a:t>
            </a:r>
          </a:p>
          <a:p>
            <a:pPr marL="171450" indent="-171450">
              <a:buFont typeface="Arial" panose="020B0604020202020204" pitchFamily="34" charset="0"/>
              <a:buChar char="•"/>
            </a:pPr>
            <a:r>
              <a:rPr lang="en-US" baseline="0" dirty="0" smtClean="0"/>
              <a:t>In what ways is the </a:t>
            </a:r>
            <a:r>
              <a:rPr lang="en-US" i="1" baseline="0" dirty="0" smtClean="0"/>
              <a:t>Illinois Early Learning Guidelines</a:t>
            </a:r>
            <a:r>
              <a:rPr lang="en-US" baseline="0" dirty="0" smtClean="0"/>
              <a:t> useful in providing age appropriate indicators of behavior but also strategies for interacting?</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This information can be extremely useful in your work with parents</a:t>
            </a:r>
            <a:r>
              <a:rPr lang="en-US" baseline="0" dirty="0" smtClean="0"/>
              <a:t> and children during home visiting.”</a:t>
            </a:r>
            <a:endParaRPr lang="en-US" dirty="0"/>
          </a:p>
        </p:txBody>
      </p:sp>
    </p:spTree>
    <p:extLst>
      <p:ext uri="{BB962C8B-B14F-4D97-AF65-F5344CB8AC3E}">
        <p14:creationId xmlns:p14="http://schemas.microsoft.com/office/powerpoint/2010/main" val="4222457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428625"/>
            <a:ext cx="5759450" cy="3240088"/>
          </a:xfrm>
        </p:spPr>
      </p:sp>
      <p:sp>
        <p:nvSpPr>
          <p:cNvPr id="3" name="Notes Placeholder 2"/>
          <p:cNvSpPr>
            <a:spLocks noGrp="1"/>
          </p:cNvSpPr>
          <p:nvPr>
            <p:ph type="body" idx="1"/>
          </p:nvPr>
        </p:nvSpPr>
        <p:spPr/>
        <p:txBody>
          <a:bodyPr/>
          <a:lstStyle/>
          <a:p>
            <a:r>
              <a:rPr lang="en-US" b="1" dirty="0" smtClean="0"/>
              <a:t>IELG</a:t>
            </a:r>
            <a:r>
              <a:rPr lang="en-US" b="1" baseline="0" dirty="0" smtClean="0"/>
              <a:t> </a:t>
            </a:r>
            <a:r>
              <a:rPr lang="en-US" b="1" dirty="0" smtClean="0"/>
              <a:t>Trainer Notes: </a:t>
            </a:r>
            <a:r>
              <a:rPr lang="en-US" b="0" baseline="0" dirty="0" smtClean="0"/>
              <a:t> </a:t>
            </a:r>
            <a:r>
              <a:rPr lang="en-US" dirty="0" smtClean="0"/>
              <a:t>8 minutes</a:t>
            </a:r>
            <a:r>
              <a:rPr lang="en-US" baseline="0" dirty="0" smtClean="0"/>
              <a:t> comprised of: </a:t>
            </a:r>
            <a:r>
              <a:rPr lang="en-US" dirty="0" smtClean="0"/>
              <a:t>3 minutes of observation</a:t>
            </a:r>
            <a:r>
              <a:rPr lang="en-US" baseline="0" dirty="0" smtClean="0"/>
              <a:t> f</a:t>
            </a:r>
            <a:r>
              <a:rPr lang="en-US" dirty="0" smtClean="0"/>
              <a:t>eedback</a:t>
            </a:r>
            <a:r>
              <a:rPr lang="en-US" baseline="0" dirty="0" smtClean="0"/>
              <a:t> and </a:t>
            </a:r>
            <a:r>
              <a:rPr lang="en-US" dirty="0" smtClean="0"/>
              <a:t>5 minutes summarizing.</a:t>
            </a:r>
          </a:p>
          <a:p>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Instructions: </a:t>
            </a:r>
          </a:p>
          <a:p>
            <a:pPr marL="0" marR="0" indent="0" algn="l" defTabSz="1002440" rtl="0" eaLnBrk="1" fontAlgn="auto" latinLnBrk="0" hangingPunct="1">
              <a:lnSpc>
                <a:spcPct val="100000"/>
              </a:lnSpc>
              <a:spcBef>
                <a:spcPts val="0"/>
              </a:spcBef>
              <a:spcAft>
                <a:spcPts val="0"/>
              </a:spcAft>
              <a:buClrTx/>
              <a:buSzTx/>
              <a:buFontTx/>
              <a:buNone/>
              <a:tabLst/>
              <a:defRPr/>
            </a:pPr>
            <a:r>
              <a:rPr lang="en-US" b="0" dirty="0" smtClean="0"/>
              <a:t>Again, ask for similarities or differences in observational feedback.</a:t>
            </a:r>
            <a:r>
              <a:rPr lang="en-US" b="0" baseline="0" dirty="0" smtClean="0"/>
              <a:t> </a:t>
            </a:r>
            <a:r>
              <a:rPr lang="en-US" b="0" dirty="0" smtClean="0"/>
              <a:t>Ask a couple of individuals to share from their small group discussions</a:t>
            </a:r>
            <a:r>
              <a:rPr lang="en-US" b="0" baseline="0" dirty="0" smtClean="0"/>
              <a:t> </a:t>
            </a:r>
            <a:r>
              <a:rPr lang="en-US" b="0" strike="noStrike" dirty="0" smtClean="0"/>
              <a:t>about</a:t>
            </a:r>
            <a:r>
              <a:rPr lang="en-US" b="0" dirty="0" smtClean="0"/>
              <a:t> Domains 3 and 4.  </a:t>
            </a:r>
          </a:p>
          <a:p>
            <a:pPr marL="0" marR="0" indent="0" algn="l" defTabSz="100244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1002440" rtl="0" eaLnBrk="1" fontAlgn="auto" latinLnBrk="0" hangingPunct="1">
              <a:lnSpc>
                <a:spcPct val="100000"/>
              </a:lnSpc>
              <a:spcBef>
                <a:spcPts val="0"/>
              </a:spcBef>
              <a:spcAft>
                <a:spcPts val="0"/>
              </a:spcAft>
              <a:buClrTx/>
              <a:buSzTx/>
              <a:buFontTx/>
              <a:buNone/>
              <a:tabLst/>
              <a:defRPr/>
            </a:pPr>
            <a:r>
              <a:rPr lang="en-US" b="0" baseline="0" dirty="0" smtClean="0"/>
              <a:t>Please notice that the </a:t>
            </a:r>
            <a:r>
              <a:rPr lang="en-US" b="1" baseline="0" dirty="0" smtClean="0"/>
              <a:t>END OF THIS SLIDE SHOULD BE 2 HOURS. </a:t>
            </a:r>
            <a:r>
              <a:rPr lang="en-US" b="0" dirty="0" smtClean="0"/>
              <a:t>It’s also important to note here that if this is a 2-hour training</a:t>
            </a:r>
            <a:r>
              <a:rPr lang="en-US" b="0" baseline="0" dirty="0" smtClean="0"/>
              <a:t> after a few minutes of discussion around the observation, summarize &amp; close the 2-hour training and invite them back for Part 2 of the </a:t>
            </a:r>
            <a:r>
              <a:rPr lang="en-US" b="0" i="1" baseline="0" dirty="0" smtClean="0"/>
              <a:t>Home Visitor Training</a:t>
            </a:r>
            <a:r>
              <a:rPr lang="en-US" b="0" baseline="0" dirty="0" smtClean="0"/>
              <a:t>.  You should have the date of the next training available and be ready to share it with your group.</a:t>
            </a:r>
            <a:endParaRPr lang="en-US" b="0" dirty="0" smtClean="0"/>
          </a:p>
          <a:p>
            <a:pPr defTabSz="1002440">
              <a:defRPr/>
            </a:pPr>
            <a:endParaRPr lang="en-US" b="0" baseline="0" dirty="0" smtClean="0"/>
          </a:p>
          <a:p>
            <a:pPr defTabSz="1002440">
              <a:defRPr/>
            </a:pPr>
            <a:r>
              <a:rPr lang="en-US" b="0" baseline="0" dirty="0" smtClean="0"/>
              <a:t>If this is a 4-hour training, after you review the sample video observation feedback form for video clip one, proceed to the next slide for video clip two. </a:t>
            </a:r>
          </a:p>
          <a:p>
            <a:pPr defTabSz="1002440">
              <a:defRPr/>
            </a:pPr>
            <a:endParaRPr lang="en-US" dirty="0" smtClean="0"/>
          </a:p>
          <a:p>
            <a:pPr defTabSz="1002440">
              <a:defRPr/>
            </a:pPr>
            <a:r>
              <a:rPr lang="en-US" dirty="0" smtClean="0"/>
              <a:t>To close this video</a:t>
            </a:r>
            <a:r>
              <a:rPr lang="en-US" baseline="0" dirty="0" smtClean="0"/>
              <a:t> observation, ask the group and note their feedback as they answer the first question. For the second question, encourage the group to write down their thoughts that will be used as a reference later for action planning at the end of the training.  </a:t>
            </a:r>
          </a:p>
        </p:txBody>
      </p:sp>
    </p:spTree>
    <p:extLst>
      <p:ext uri="{BB962C8B-B14F-4D97-AF65-F5344CB8AC3E}">
        <p14:creationId xmlns:p14="http://schemas.microsoft.com/office/powerpoint/2010/main" val="4222457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428625"/>
            <a:ext cx="5759450" cy="3240088"/>
          </a:xfrm>
        </p:spPr>
      </p:sp>
      <p:sp>
        <p:nvSpPr>
          <p:cNvPr id="3" name="Notes Placeholder 2"/>
          <p:cNvSpPr>
            <a:spLocks noGrp="1"/>
          </p:cNvSpPr>
          <p:nvPr>
            <p:ph type="body" idx="1"/>
          </p:nvPr>
        </p:nvSpPr>
        <p:spPr/>
        <p:txBody>
          <a:bodyPr>
            <a:normAutofit/>
          </a:bodyPr>
          <a:lstStyle/>
          <a:p>
            <a:pPr defTabSz="957349">
              <a:defRPr/>
            </a:pPr>
            <a:r>
              <a:rPr lang="en-US" b="1" dirty="0" smtClean="0"/>
              <a:t>IELG</a:t>
            </a:r>
            <a:r>
              <a:rPr lang="en-US" b="1" baseline="0" dirty="0" smtClean="0"/>
              <a:t> </a:t>
            </a:r>
            <a:r>
              <a:rPr lang="en-US" b="1" dirty="0" smtClean="0"/>
              <a:t>Trainer Notes: </a:t>
            </a:r>
            <a:r>
              <a:rPr lang="en-US" dirty="0" smtClean="0"/>
              <a:t>4 Minutes (Video clip 2 is 3 Minutes. </a:t>
            </a:r>
            <a:r>
              <a:rPr lang="en-US" i="1" dirty="0" smtClean="0"/>
              <a:t>“My Smart 18</a:t>
            </a:r>
            <a:r>
              <a:rPr lang="en-US" i="1" baseline="0" dirty="0" smtClean="0"/>
              <a:t> Month Old Baby</a:t>
            </a:r>
            <a:r>
              <a:rPr lang="en-US" i="1" dirty="0" smtClean="0"/>
              <a:t>”</a:t>
            </a:r>
            <a:r>
              <a:rPr lang="en-US" dirty="0" smtClean="0"/>
              <a:t> –</a:t>
            </a:r>
            <a:r>
              <a:rPr lang="en-US" baseline="0" dirty="0" smtClean="0"/>
              <a:t> 18 Months)</a:t>
            </a:r>
          </a:p>
          <a:p>
            <a:pPr defTabSz="957349">
              <a:defRPr/>
            </a:pPr>
            <a:endParaRPr lang="en-US" baseline="0" dirty="0" smtClean="0"/>
          </a:p>
          <a:p>
            <a:pPr marL="0" marR="0" indent="0" algn="l" defTabSz="957349" rtl="0" eaLnBrk="1" fontAlgn="auto" latinLnBrk="0" hangingPunct="1">
              <a:lnSpc>
                <a:spcPct val="100000"/>
              </a:lnSpc>
              <a:spcBef>
                <a:spcPts val="0"/>
              </a:spcBef>
              <a:spcAft>
                <a:spcPts val="0"/>
              </a:spcAft>
              <a:buClrTx/>
              <a:buSzTx/>
              <a:buFontTx/>
              <a:buNone/>
              <a:tabLst/>
              <a:defRPr/>
            </a:pPr>
            <a:r>
              <a:rPr lang="en-US" b="1" u="sng" baseline="0" dirty="0" smtClean="0"/>
              <a:t>Instructions: </a:t>
            </a:r>
            <a:endParaRPr lang="en-US" baseline="0" dirty="0" smtClean="0"/>
          </a:p>
          <a:p>
            <a:pPr marL="0" marR="0" indent="0" algn="l" defTabSz="957349"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57349" rtl="0" eaLnBrk="1" fontAlgn="auto" latinLnBrk="0" hangingPunct="1">
              <a:lnSpc>
                <a:spcPct val="100000"/>
              </a:lnSpc>
              <a:spcBef>
                <a:spcPts val="0"/>
              </a:spcBef>
              <a:spcAft>
                <a:spcPts val="0"/>
              </a:spcAft>
              <a:buClrTx/>
              <a:buSzTx/>
              <a:buFontTx/>
              <a:buNone/>
              <a:tabLst/>
              <a:defRPr/>
            </a:pPr>
            <a:r>
              <a:rPr lang="en-US" b="0" baseline="0" dirty="0" smtClean="0"/>
              <a:t>Distribute the observational feedback forms. Each participant gets 1 developmental domain sheet (each person is to focus on a sub-domain within each group.) Each group should have access to the </a:t>
            </a:r>
            <a:r>
              <a:rPr lang="en-US" b="0" i="1" baseline="0" dirty="0" smtClean="0"/>
              <a:t>Illinois Early Learning Guidelines</a:t>
            </a:r>
            <a:r>
              <a:rPr lang="en-US" b="0" baseline="0" dirty="0" smtClean="0"/>
              <a:t> after they document their observations.</a:t>
            </a:r>
            <a:endParaRPr lang="en-US" dirty="0" smtClean="0"/>
          </a:p>
          <a:p>
            <a:pPr marL="0" marR="0" indent="0" algn="l" defTabSz="957349"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57349" rtl="0" eaLnBrk="1" fontAlgn="auto" latinLnBrk="0" hangingPunct="1">
              <a:lnSpc>
                <a:spcPct val="100000"/>
              </a:lnSpc>
              <a:spcBef>
                <a:spcPts val="0"/>
              </a:spcBef>
              <a:spcAft>
                <a:spcPts val="0"/>
              </a:spcAft>
              <a:buClrTx/>
              <a:buSzTx/>
              <a:buFontTx/>
              <a:buNone/>
              <a:tabLst/>
              <a:defRPr/>
            </a:pPr>
            <a:r>
              <a:rPr lang="en-US" baseline="0" dirty="0" smtClean="0"/>
              <a:t>Let everyone know that after about 15 minutes, there will be a discussion of their feedback with the larger group.</a:t>
            </a:r>
            <a:endParaRPr lang="en-US" dirty="0" smtClean="0"/>
          </a:p>
        </p:txBody>
      </p:sp>
    </p:spTree>
    <p:extLst>
      <p:ext uri="{BB962C8B-B14F-4D97-AF65-F5344CB8AC3E}">
        <p14:creationId xmlns:p14="http://schemas.microsoft.com/office/powerpoint/2010/main" val="506048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428625"/>
            <a:ext cx="5759450" cy="3240088"/>
          </a:xfrm>
        </p:spPr>
      </p:sp>
      <p:sp>
        <p:nvSpPr>
          <p:cNvPr id="3" name="Notes Placeholder 2"/>
          <p:cNvSpPr>
            <a:spLocks noGrp="1"/>
          </p:cNvSpPr>
          <p:nvPr>
            <p:ph type="body" idx="1"/>
          </p:nvPr>
        </p:nvSpPr>
        <p:spPr/>
        <p:txBody>
          <a:bodyPr/>
          <a:lstStyle/>
          <a:p>
            <a:r>
              <a:rPr lang="en-US" b="1" dirty="0" smtClean="0"/>
              <a:t>IELG</a:t>
            </a:r>
            <a:r>
              <a:rPr lang="en-US" b="1" baseline="0" dirty="0" smtClean="0"/>
              <a:t> </a:t>
            </a:r>
            <a:r>
              <a:rPr lang="en-US" b="1" dirty="0" smtClean="0"/>
              <a:t>Trainer Notes: </a:t>
            </a:r>
            <a:r>
              <a:rPr lang="en-US" dirty="0" smtClean="0"/>
              <a:t>4 Minutes (Video clip is 3 minutes </a:t>
            </a:r>
            <a:r>
              <a:rPr lang="en-US" i="1" dirty="0" smtClean="0"/>
              <a:t>“My</a:t>
            </a:r>
            <a:r>
              <a:rPr lang="en-US" i="1" baseline="0" dirty="0" smtClean="0"/>
              <a:t> Smart 18 Month Old Baby”</a:t>
            </a:r>
            <a:r>
              <a:rPr lang="en-US" dirty="0" smtClean="0"/>
              <a:t> – 18 Months)</a:t>
            </a:r>
          </a:p>
          <a:p>
            <a:endParaRPr lang="en-US" dirty="0" smtClean="0"/>
          </a:p>
          <a:p>
            <a:r>
              <a:rPr lang="en-US" b="0" u="none" dirty="0" smtClean="0"/>
              <a:t>Video for second video activity.</a:t>
            </a:r>
          </a:p>
        </p:txBody>
      </p:sp>
    </p:spTree>
    <p:extLst>
      <p:ext uri="{BB962C8B-B14F-4D97-AF65-F5344CB8AC3E}">
        <p14:creationId xmlns:p14="http://schemas.microsoft.com/office/powerpoint/2010/main" val="2499306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428625"/>
            <a:ext cx="5759450" cy="3240088"/>
          </a:xfrm>
        </p:spPr>
      </p:sp>
      <p:sp>
        <p:nvSpPr>
          <p:cNvPr id="3" name="Notes Placeholder 2"/>
          <p:cNvSpPr>
            <a:spLocks noGrp="1"/>
          </p:cNvSpPr>
          <p:nvPr>
            <p:ph type="body" idx="1"/>
          </p:nvPr>
        </p:nvSpPr>
        <p:spPr/>
        <p:txBody>
          <a:bodyPr/>
          <a:lstStyle/>
          <a:p>
            <a:r>
              <a:rPr lang="en-US" b="1" dirty="0" smtClean="0"/>
              <a:t>IELG</a:t>
            </a:r>
            <a:r>
              <a:rPr lang="en-US" b="1" baseline="0" dirty="0" smtClean="0"/>
              <a:t> </a:t>
            </a:r>
            <a:r>
              <a:rPr lang="en-US" b="1" dirty="0" smtClean="0"/>
              <a:t>Trainer Notes: </a:t>
            </a:r>
            <a:r>
              <a:rPr lang="en-US" dirty="0" smtClean="0"/>
              <a:t> 4 Minutes (Video Clip is 1:54 minutes </a:t>
            </a:r>
            <a:r>
              <a:rPr lang="en-US" i="1" dirty="0" smtClean="0"/>
              <a:t>“My</a:t>
            </a:r>
            <a:r>
              <a:rPr lang="en-US" i="1" baseline="0" dirty="0" smtClean="0"/>
              <a:t> Smart 18 Month Old Baby”</a:t>
            </a:r>
            <a:r>
              <a:rPr lang="en-US" i="1" dirty="0" smtClean="0"/>
              <a:t> </a:t>
            </a:r>
            <a:r>
              <a:rPr lang="en-US" dirty="0" smtClean="0"/>
              <a:t>– 18 Months)</a:t>
            </a:r>
          </a:p>
          <a:p>
            <a:endParaRPr lang="en-US" dirty="0" smtClean="0"/>
          </a:p>
          <a:p>
            <a:r>
              <a:rPr lang="en-US" b="1" u="sng" dirty="0" smtClean="0"/>
              <a:t>Script:</a:t>
            </a:r>
            <a:r>
              <a:rPr lang="en-US" b="1" u="sng" baseline="0" dirty="0" smtClean="0"/>
              <a:t>  </a:t>
            </a:r>
          </a:p>
          <a:p>
            <a:r>
              <a:rPr lang="en-US" dirty="0" smtClean="0"/>
              <a:t>(After hearing feedback from the room during debrief)  </a:t>
            </a:r>
            <a:r>
              <a:rPr lang="en-US" b="0" dirty="0" smtClean="0"/>
              <a:t>“Again, let</a:t>
            </a:r>
            <a:r>
              <a:rPr lang="en-US" b="0" baseline="0" dirty="0" smtClean="0"/>
              <a:t>’s take a l</a:t>
            </a:r>
            <a:r>
              <a:rPr lang="en-US" b="0" dirty="0" smtClean="0"/>
              <a:t>ook</a:t>
            </a:r>
            <a:r>
              <a:rPr lang="en-US" b="0" baseline="0" dirty="0" smtClean="0"/>
              <a:t> at </a:t>
            </a:r>
            <a:r>
              <a:rPr lang="en-US" b="0" dirty="0" smtClean="0"/>
              <a:t>this sample video feedback form in context with the </a:t>
            </a:r>
            <a:r>
              <a:rPr lang="en-US" b="0" i="1" dirty="0" smtClean="0"/>
              <a:t>Illinois Early Learning</a:t>
            </a:r>
            <a:r>
              <a:rPr lang="en-US" b="0" i="1" baseline="0" dirty="0" smtClean="0"/>
              <a:t> Guidelines</a:t>
            </a:r>
            <a:r>
              <a:rPr lang="en-US" b="0" baseline="0" dirty="0" smtClean="0"/>
              <a:t>.</a:t>
            </a:r>
            <a:endParaRPr lang="en-US" b="0" dirty="0" smtClean="0"/>
          </a:p>
          <a:p>
            <a:r>
              <a:rPr lang="en-US" b="0" baseline="0" dirty="0" smtClean="0"/>
              <a:t> </a:t>
            </a:r>
            <a:r>
              <a:rPr lang="en-US" b="0" dirty="0" smtClean="0"/>
              <a:t> </a:t>
            </a:r>
          </a:p>
          <a:p>
            <a:pPr marL="171450" indent="-171450">
              <a:buFont typeface="Arial" panose="020B0604020202020204" pitchFamily="34" charset="0"/>
              <a:buChar char="•"/>
            </a:pPr>
            <a:r>
              <a:rPr lang="en-US" b="0" dirty="0" smtClean="0"/>
              <a:t>What are the similarities and differences compared with what</a:t>
            </a:r>
            <a:r>
              <a:rPr lang="en-US" b="0" baseline="0" dirty="0" smtClean="0"/>
              <a:t> you discussed in your</a:t>
            </a:r>
            <a:r>
              <a:rPr lang="en-US" b="0" dirty="0" smtClean="0"/>
              <a:t> small groups?</a:t>
            </a:r>
            <a:r>
              <a:rPr lang="en-US" b="0" baseline="0" dirty="0" smtClean="0"/>
              <a:t>  </a:t>
            </a:r>
          </a:p>
          <a:p>
            <a:pPr marL="171450" indent="-171450">
              <a:buFont typeface="Arial" panose="020B0604020202020204" pitchFamily="34" charset="0"/>
              <a:buChar char="•"/>
            </a:pPr>
            <a:r>
              <a:rPr lang="en-US" b="0" baseline="0" dirty="0" smtClean="0"/>
              <a:t>Are there a couple of people who can share their information from Domains 1 and 2?” </a:t>
            </a:r>
          </a:p>
        </p:txBody>
      </p:sp>
    </p:spTree>
    <p:extLst>
      <p:ext uri="{BB962C8B-B14F-4D97-AF65-F5344CB8AC3E}">
        <p14:creationId xmlns:p14="http://schemas.microsoft.com/office/powerpoint/2010/main" val="4222457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428625"/>
            <a:ext cx="5759450" cy="3240088"/>
          </a:xfrm>
        </p:spPr>
      </p:sp>
      <p:sp>
        <p:nvSpPr>
          <p:cNvPr id="3" name="Notes Placeholder 2"/>
          <p:cNvSpPr>
            <a:spLocks noGrp="1"/>
          </p:cNvSpPr>
          <p:nvPr>
            <p:ph type="body" idx="1"/>
          </p:nvPr>
        </p:nvSpPr>
        <p:spPr/>
        <p:txBody>
          <a:bodyPr/>
          <a:lstStyle/>
          <a:p>
            <a:r>
              <a:rPr lang="en-US" b="1" dirty="0" smtClean="0"/>
              <a:t>IELG</a:t>
            </a:r>
            <a:r>
              <a:rPr lang="en-US" b="1" baseline="0" dirty="0" smtClean="0"/>
              <a:t> </a:t>
            </a:r>
            <a:r>
              <a:rPr lang="en-US" b="1" dirty="0" smtClean="0"/>
              <a:t>Trainer Notes: </a:t>
            </a:r>
            <a:r>
              <a:rPr lang="en-US" dirty="0" smtClean="0"/>
              <a:t>8 Minutes (A</a:t>
            </a:r>
            <a:r>
              <a:rPr lang="en-US" baseline="0" dirty="0" smtClean="0"/>
              <a:t> </a:t>
            </a:r>
            <a:r>
              <a:rPr lang="en-US" dirty="0" smtClean="0"/>
              <a:t>lot 3 minutes</a:t>
            </a:r>
            <a:r>
              <a:rPr lang="en-US" baseline="0" dirty="0" smtClean="0"/>
              <a:t> for o</a:t>
            </a:r>
            <a:r>
              <a:rPr lang="en-US" dirty="0" smtClean="0"/>
              <a:t>bservation feedback and 5 minutes for the summary.)</a:t>
            </a:r>
          </a:p>
          <a:p>
            <a:endParaRPr lang="en-US" dirty="0" smtClean="0"/>
          </a:p>
          <a:p>
            <a:r>
              <a:rPr lang="en-US" b="1" u="sng" dirty="0" smtClean="0"/>
              <a:t>Instructions:</a:t>
            </a:r>
          </a:p>
          <a:p>
            <a:r>
              <a:rPr lang="en-US" dirty="0" smtClean="0"/>
              <a:t>Reflecting</a:t>
            </a:r>
            <a:r>
              <a:rPr lang="en-US" baseline="0" dirty="0" smtClean="0"/>
              <a:t> the same process as previous activity (the previous slide), c</a:t>
            </a:r>
            <a:r>
              <a:rPr lang="en-US" dirty="0" smtClean="0"/>
              <a:t>ontinue</a:t>
            </a:r>
            <a:r>
              <a:rPr lang="en-US" baseline="0" dirty="0" smtClean="0"/>
              <a:t> to discuss Domains 3 and 4. Ask three volunteers to share similarities and differences from their small group discussion.</a:t>
            </a:r>
            <a:endParaRPr lang="en-US" dirty="0" smtClean="0"/>
          </a:p>
        </p:txBody>
      </p:sp>
    </p:spTree>
    <p:extLst>
      <p:ext uri="{BB962C8B-B14F-4D97-AF65-F5344CB8AC3E}">
        <p14:creationId xmlns:p14="http://schemas.microsoft.com/office/powerpoint/2010/main" val="4222457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428625"/>
            <a:ext cx="5759450" cy="3240088"/>
          </a:xfrm>
        </p:spPr>
      </p:sp>
      <p:sp>
        <p:nvSpPr>
          <p:cNvPr id="3" name="Notes Placeholder 2"/>
          <p:cNvSpPr>
            <a:spLocks noGrp="1"/>
          </p:cNvSpPr>
          <p:nvPr>
            <p:ph type="body" idx="1"/>
          </p:nvPr>
        </p:nvSpPr>
        <p:spPr/>
        <p:txBody>
          <a:bodyPr>
            <a:normAutofit/>
          </a:bodyPr>
          <a:lstStyle/>
          <a:p>
            <a:r>
              <a:rPr lang="en-US" b="1" dirty="0" smtClean="0"/>
              <a:t>IELG</a:t>
            </a:r>
            <a:r>
              <a:rPr lang="en-US" b="1" baseline="0" dirty="0" smtClean="0"/>
              <a:t> </a:t>
            </a:r>
            <a:r>
              <a:rPr lang="en-US" b="1" dirty="0" smtClean="0"/>
              <a:t>Trainer Notes: </a:t>
            </a:r>
            <a:r>
              <a:rPr lang="en-US" b="0" dirty="0" smtClean="0"/>
              <a:t>5 Minutes</a:t>
            </a:r>
          </a:p>
          <a:p>
            <a:endParaRPr lang="en-US" dirty="0" smtClean="0"/>
          </a:p>
          <a:p>
            <a:r>
              <a:rPr lang="en-US" b="1" u="sng" baseline="0" dirty="0" smtClean="0"/>
              <a:t>Instructions:</a:t>
            </a:r>
            <a:r>
              <a:rPr lang="en-US" b="1" u="none" baseline="0" dirty="0" smtClean="0"/>
              <a:t> </a:t>
            </a:r>
          </a:p>
          <a:p>
            <a:r>
              <a:rPr lang="en-US" b="0" baseline="0" dirty="0" smtClean="0"/>
              <a:t>Please read the following while showing this slide:</a:t>
            </a:r>
          </a:p>
          <a:p>
            <a:endParaRPr lang="en-US" baseline="0" dirty="0" smtClean="0"/>
          </a:p>
          <a:p>
            <a:r>
              <a:rPr lang="en-US" b="1" u="sng" baseline="0" dirty="0" smtClean="0"/>
              <a:t>Script:</a:t>
            </a:r>
            <a:endParaRPr lang="en-US" baseline="0" dirty="0" smtClean="0"/>
          </a:p>
          <a:p>
            <a:pPr marL="0" indent="0">
              <a:buFont typeface="Arial" panose="020B0604020202020204" pitchFamily="34" charset="0"/>
              <a:buNone/>
            </a:pPr>
            <a:r>
              <a:rPr lang="en-US" b="0" baseline="0" dirty="0" smtClean="0"/>
              <a:t>“Practice using the </a:t>
            </a:r>
            <a:r>
              <a:rPr lang="en-US" i="1" baseline="0" dirty="0" smtClean="0"/>
              <a:t>Illinois Early Learning Guidelines</a:t>
            </a:r>
            <a:r>
              <a:rPr lang="en-US" b="0" baseline="0" dirty="0" smtClean="0"/>
              <a:t> with a hands-on approach in planning home visits and with parents on home visits. </a:t>
            </a:r>
          </a:p>
          <a:p>
            <a:pPr marL="0"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aseline="0" dirty="0" smtClean="0"/>
              <a:t>Observations are emphasized as a critical component of working with young children. The more you observe, it gives you a richer experience in working with young children and sharing this information with parents. </a:t>
            </a:r>
          </a:p>
          <a:p>
            <a:pPr marL="171450" indent="-171450">
              <a:buFont typeface="Arial" panose="020B0604020202020204" pitchFamily="34" charset="0"/>
              <a:buChar char="•"/>
            </a:pPr>
            <a:r>
              <a:rPr lang="en-US" baseline="0" dirty="0" smtClean="0"/>
              <a:t>Document behavior and if appropriate, take a picture of unique behavior that demonstrates progress in a particular domain.  A picture says a lot.  </a:t>
            </a:r>
          </a:p>
          <a:p>
            <a:pPr marL="171450" indent="-171450">
              <a:buFont typeface="Arial" panose="020B0604020202020204" pitchFamily="34" charset="0"/>
              <a:buChar char="•"/>
            </a:pPr>
            <a:r>
              <a:rPr lang="en-US" baseline="0" dirty="0" smtClean="0"/>
              <a:t>Utilize resources that also may include talking with peers, a supervisor, colleagues, and parents about the richness of information found in the </a:t>
            </a:r>
            <a:r>
              <a:rPr lang="en-US" i="1" baseline="0" dirty="0" smtClean="0"/>
              <a:t>Illinois Early Learning Guidelines</a:t>
            </a:r>
            <a:r>
              <a:rPr lang="en-US" baseline="0" dirty="0" smtClean="0"/>
              <a:t>;  and finally, </a:t>
            </a:r>
          </a:p>
          <a:p>
            <a:pPr marL="171450" indent="-171450">
              <a:buFont typeface="Arial" panose="020B0604020202020204" pitchFamily="34" charset="0"/>
              <a:buChar char="•"/>
            </a:pPr>
            <a:r>
              <a:rPr lang="en-US" b="0" baseline="0" dirty="0" smtClean="0"/>
              <a:t>Practice Makes Better. We are actively providing a</a:t>
            </a:r>
            <a:r>
              <a:rPr lang="en-US" baseline="0" dirty="0" smtClean="0"/>
              <a:t> better opportunity for young children to become successful contributors to our workforce and society!”</a:t>
            </a:r>
          </a:p>
        </p:txBody>
      </p:sp>
    </p:spTree>
    <p:extLst>
      <p:ext uri="{BB962C8B-B14F-4D97-AF65-F5344CB8AC3E}">
        <p14:creationId xmlns:p14="http://schemas.microsoft.com/office/powerpoint/2010/main" val="3734146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428625"/>
            <a:ext cx="5759450" cy="3240088"/>
          </a:xfrm>
        </p:spPr>
      </p:sp>
      <p:sp>
        <p:nvSpPr>
          <p:cNvPr id="3" name="Notes Placeholder 2"/>
          <p:cNvSpPr>
            <a:spLocks noGrp="1"/>
          </p:cNvSpPr>
          <p:nvPr>
            <p:ph type="body" idx="1"/>
          </p:nvPr>
        </p:nvSpPr>
        <p:spPr/>
        <p:txBody>
          <a:bodyPr/>
          <a:lstStyle/>
          <a:p>
            <a:r>
              <a:rPr lang="en-US" b="1" dirty="0" smtClean="0"/>
              <a:t>IELG</a:t>
            </a:r>
            <a:r>
              <a:rPr lang="en-US" b="1" baseline="0" dirty="0" smtClean="0"/>
              <a:t> </a:t>
            </a:r>
            <a:r>
              <a:rPr lang="en-US" b="1" dirty="0" smtClean="0"/>
              <a:t>Trainer Notes: </a:t>
            </a:r>
            <a:r>
              <a:rPr lang="en-US" dirty="0" smtClean="0"/>
              <a:t>15 minutes  </a:t>
            </a:r>
          </a:p>
          <a:p>
            <a:endParaRPr lang="en-US" b="1" u="sng" dirty="0" smtClean="0"/>
          </a:p>
          <a:p>
            <a:r>
              <a:rPr lang="en-US" b="1" u="sng" dirty="0" smtClean="0"/>
              <a:t>Instructions:</a:t>
            </a:r>
          </a:p>
          <a:p>
            <a:r>
              <a:rPr lang="en-US" dirty="0" smtClean="0"/>
              <a:t>Instruct everyone to open up </a:t>
            </a:r>
            <a:r>
              <a:rPr lang="en-US" baseline="0" dirty="0" smtClean="0"/>
              <a:t>the </a:t>
            </a:r>
            <a:r>
              <a:rPr lang="en-US" i="1" baseline="0" dirty="0" smtClean="0"/>
              <a:t>Resource</a:t>
            </a:r>
            <a:r>
              <a:rPr lang="en-US" baseline="0" dirty="0" smtClean="0"/>
              <a:t> </a:t>
            </a:r>
            <a:r>
              <a:rPr lang="en-US" i="1" baseline="0" dirty="0" smtClean="0"/>
              <a:t>Toolkit</a:t>
            </a:r>
            <a:r>
              <a:rPr lang="en-US" baseline="0" dirty="0" smtClean="0"/>
              <a:t> and other resources list in their </a:t>
            </a:r>
            <a:r>
              <a:rPr lang="en-US" i="1" baseline="0" dirty="0" smtClean="0"/>
              <a:t>Participant’s Guide</a:t>
            </a:r>
            <a:r>
              <a:rPr lang="en-US" baseline="0" dirty="0" smtClean="0"/>
              <a:t>. Walk through the </a:t>
            </a:r>
            <a:r>
              <a:rPr lang="en-US" i="1" baseline="0" dirty="0" smtClean="0"/>
              <a:t>Table of Contents</a:t>
            </a:r>
            <a:r>
              <a:rPr lang="en-US" baseline="0" dirty="0" smtClean="0"/>
              <a:t> in the Toolkit with them so they know what is in it.</a:t>
            </a:r>
            <a:endParaRPr lang="en-US" dirty="0" smtClean="0"/>
          </a:p>
          <a:p>
            <a:endParaRPr lang="en-US" baseline="0" dirty="0" smtClean="0"/>
          </a:p>
          <a:p>
            <a:r>
              <a:rPr lang="en-US" b="1" u="sng" dirty="0" smtClean="0"/>
              <a:t>Script: </a:t>
            </a:r>
          </a:p>
          <a:p>
            <a:r>
              <a:rPr lang="en-US" dirty="0" smtClean="0"/>
              <a:t>“A </a:t>
            </a:r>
            <a:r>
              <a:rPr lang="en-US" i="1" dirty="0" smtClean="0"/>
              <a:t>Resource Toolkit</a:t>
            </a:r>
            <a:r>
              <a:rPr lang="en-US" dirty="0" smtClean="0"/>
              <a:t> is provided in the </a:t>
            </a:r>
            <a:r>
              <a:rPr lang="en-US" i="1" baseline="0" dirty="0" smtClean="0"/>
              <a:t>Participant’s Guide </a:t>
            </a:r>
            <a:r>
              <a:rPr lang="en-US" baseline="0" dirty="0" smtClean="0"/>
              <a:t>for providers attending training. </a:t>
            </a:r>
            <a:r>
              <a:rPr lang="en-US" dirty="0" smtClean="0"/>
              <a:t>Let’s take a look at the </a:t>
            </a:r>
            <a:r>
              <a:rPr lang="en-US" i="1" dirty="0" smtClean="0"/>
              <a:t>Toolkit</a:t>
            </a:r>
            <a:r>
              <a:rPr lang="en-US" dirty="0" smtClean="0"/>
              <a:t> and other resources you have to take back with you to your</a:t>
            </a:r>
            <a:r>
              <a:rPr lang="en-US" baseline="0" dirty="0" smtClean="0"/>
              <a:t> program. </a:t>
            </a:r>
          </a:p>
          <a:p>
            <a:endParaRPr lang="en-US" baseline="0" dirty="0" smtClean="0"/>
          </a:p>
          <a:p>
            <a:r>
              <a:rPr lang="en-US" baseline="0" dirty="0" smtClean="0"/>
              <a:t>None of the materials are “required” but may help to advance your practice and thinking in practical ways.  Also, note that not all of the materials and tools will apply to your program.  Refer them to talk with you or their technical assistance provider if they have questions.</a:t>
            </a:r>
          </a:p>
          <a:p>
            <a:endParaRPr lang="en-US" baseline="0" dirty="0" smtClean="0"/>
          </a:p>
          <a:p>
            <a:pPr marL="239338" indent="-239338">
              <a:buAutoNum type="arabicParenR"/>
            </a:pPr>
            <a:r>
              <a:rPr lang="en-US" b="1" i="0" baseline="0" dirty="0" smtClean="0"/>
              <a:t>Illinois Early Learning Guidelines </a:t>
            </a:r>
            <a:r>
              <a:rPr lang="en-US" b="1" baseline="0" dirty="0" smtClean="0"/>
              <a:t>– </a:t>
            </a:r>
            <a:r>
              <a:rPr lang="en-US" b="0" baseline="0" dirty="0" smtClean="0"/>
              <a:t>There </a:t>
            </a:r>
            <a:r>
              <a:rPr lang="en-US" baseline="0" dirty="0" smtClean="0"/>
              <a:t>are many ways to use this in your </a:t>
            </a:r>
            <a:r>
              <a:rPr lang="en-US" b="0" baseline="0" dirty="0" smtClean="0"/>
              <a:t>program (such as developing </a:t>
            </a:r>
            <a:r>
              <a:rPr lang="en-US" baseline="0" dirty="0" smtClean="0"/>
              <a:t>goals and observing parent – child interactions).  </a:t>
            </a:r>
          </a:p>
          <a:p>
            <a:pPr marL="239338" indent="-239338">
              <a:buAutoNum type="arabicParenR"/>
            </a:pPr>
            <a:r>
              <a:rPr lang="en-US" b="1" i="0" baseline="0" dirty="0" smtClean="0"/>
              <a:t>Flow Chart </a:t>
            </a:r>
            <a:r>
              <a:rPr lang="en-US" baseline="0" dirty="0" smtClean="0"/>
              <a:t>– discuss using the guideline in planning, or after making specific observations.</a:t>
            </a:r>
          </a:p>
          <a:p>
            <a:pPr marL="239338" indent="-239338" defTabSz="957349">
              <a:buFontTx/>
              <a:buAutoNum type="arabicParenR"/>
              <a:defRPr/>
            </a:pPr>
            <a:r>
              <a:rPr lang="en-US" b="1" i="0" baseline="0" dirty="0" smtClean="0"/>
              <a:t>Focused Teaching Cycle </a:t>
            </a:r>
            <a:r>
              <a:rPr lang="en-US" baseline="0" dirty="0" smtClean="0"/>
              <a:t>– Two ways to use this in your program (weekly home visits and observing parent-child interactions);</a:t>
            </a:r>
          </a:p>
          <a:p>
            <a:pPr marL="239338" indent="-239338">
              <a:buAutoNum type="arabicParenR"/>
            </a:pPr>
            <a:r>
              <a:rPr lang="en-US" b="1" baseline="0" dirty="0" smtClean="0"/>
              <a:t>Documentation</a:t>
            </a:r>
            <a:r>
              <a:rPr lang="en-US" baseline="0" dirty="0" smtClean="0"/>
              <a:t> – Observational Worksheets (Developmental Domain worksheet (4); Self-Regulation &amp; Domain worksheet; scenario practice worksheet;  individual child worksheet).</a:t>
            </a:r>
          </a:p>
          <a:p>
            <a:endParaRPr lang="en-US" baseline="0" dirty="0" smtClean="0"/>
          </a:p>
          <a:p>
            <a:r>
              <a:rPr lang="en-US" baseline="0" dirty="0" smtClean="0"/>
              <a:t>What else is a helpful resource for you?</a:t>
            </a:r>
          </a:p>
        </p:txBody>
      </p:sp>
    </p:spTree>
    <p:extLst>
      <p:ext uri="{BB962C8B-B14F-4D97-AF65-F5344CB8AC3E}">
        <p14:creationId xmlns:p14="http://schemas.microsoft.com/office/powerpoint/2010/main" val="4219324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428625"/>
            <a:ext cx="5759450" cy="3240088"/>
          </a:xfrm>
        </p:spPr>
      </p:sp>
      <p:sp>
        <p:nvSpPr>
          <p:cNvPr id="3" name="Notes Placeholder 2"/>
          <p:cNvSpPr>
            <a:spLocks noGrp="1"/>
          </p:cNvSpPr>
          <p:nvPr>
            <p:ph type="body" idx="1"/>
          </p:nvPr>
        </p:nvSpPr>
        <p:spPr/>
        <p:txBody>
          <a:bodyPr/>
          <a:lstStyle/>
          <a:p>
            <a:r>
              <a:rPr lang="en-US" b="1" dirty="0" smtClean="0"/>
              <a:t>IELG</a:t>
            </a:r>
            <a:r>
              <a:rPr lang="en-US" b="1" baseline="0" dirty="0" smtClean="0"/>
              <a:t> </a:t>
            </a:r>
            <a:r>
              <a:rPr lang="en-US" b="1" dirty="0" smtClean="0"/>
              <a:t>Trainer Notes: </a:t>
            </a:r>
            <a:r>
              <a:rPr lang="en-US" dirty="0" smtClean="0"/>
              <a:t>20 minutes.</a:t>
            </a:r>
          </a:p>
          <a:p>
            <a:endParaRPr lang="en-US" dirty="0" smtClean="0"/>
          </a:p>
          <a:p>
            <a:r>
              <a:rPr lang="en-US" b="1" u="sng" dirty="0" smtClean="0"/>
              <a:t>Script:</a:t>
            </a:r>
          </a:p>
          <a:p>
            <a:r>
              <a:rPr lang="en-US" dirty="0" smtClean="0"/>
              <a:t>“Over the past 4 hours, we have shared</a:t>
            </a:r>
            <a:r>
              <a:rPr lang="en-US" baseline="0" dirty="0" smtClean="0"/>
              <a:t> information on the history, creation and development of the </a:t>
            </a:r>
            <a:r>
              <a:rPr lang="en-US" i="1" baseline="0" dirty="0" smtClean="0"/>
              <a:t>Illinois Early Learning Guidelines</a:t>
            </a:r>
            <a:r>
              <a:rPr lang="en-US" baseline="0" dirty="0" smtClean="0"/>
              <a:t> and spent much of our time “practicing” or using a hands-on-approach in how to implement the </a:t>
            </a:r>
            <a:r>
              <a:rPr lang="en-US" i="1" baseline="0" dirty="0" smtClean="0"/>
              <a:t>Guidelines</a:t>
            </a:r>
            <a:r>
              <a:rPr lang="en-US" baseline="0" dirty="0" smtClean="0"/>
              <a:t>. </a:t>
            </a:r>
          </a:p>
          <a:p>
            <a:r>
              <a:rPr lang="en-US" baseline="0" dirty="0" smtClean="0"/>
              <a:t> </a:t>
            </a:r>
          </a:p>
          <a:p>
            <a:pPr marL="171450" indent="-171450">
              <a:buFont typeface="Arial" panose="020B0604020202020204" pitchFamily="34" charset="0"/>
              <a:buChar char="•"/>
            </a:pPr>
            <a:r>
              <a:rPr lang="en-US" baseline="0" dirty="0" smtClean="0"/>
              <a:t>How can you use them to be more intentional about sharing your observations with families using the </a:t>
            </a:r>
            <a:r>
              <a:rPr lang="en-US" i="1" baseline="0" dirty="0" smtClean="0"/>
              <a:t>Illinois Early Learning Guidelines</a:t>
            </a:r>
            <a:r>
              <a:rPr lang="en-US" baseline="0" dirty="0" smtClean="0"/>
              <a:t> as a framework?</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These observations can be useful when you speak with parents, in team meetings, in supervision, and in developing </a:t>
            </a:r>
            <a:r>
              <a:rPr lang="en-US" i="1" baseline="0" dirty="0" smtClean="0"/>
              <a:t>Individual Family Support Plans (IFSP)</a:t>
            </a:r>
            <a:r>
              <a:rPr lang="en-US" baseline="0" dirty="0" smtClean="0"/>
              <a:t>.  You have likely already started thinking about how to use the </a:t>
            </a:r>
            <a:r>
              <a:rPr lang="en-US" i="1" baseline="0" dirty="0" smtClean="0"/>
              <a:t>Guidelines</a:t>
            </a:r>
            <a:r>
              <a:rPr lang="en-US" baseline="0" dirty="0" smtClean="0"/>
              <a:t> in practice.</a:t>
            </a:r>
          </a:p>
          <a:p>
            <a:endParaRPr lang="en-US" baseline="0" dirty="0" smtClean="0"/>
          </a:p>
          <a:p>
            <a:r>
              <a:rPr lang="en-US" baseline="0" dirty="0" smtClean="0"/>
              <a:t>So please take about 20 minutes to work on your action plan.”</a:t>
            </a:r>
          </a:p>
          <a:p>
            <a:endParaRPr lang="en-US" baseline="0" dirty="0" smtClean="0"/>
          </a:p>
          <a:p>
            <a:r>
              <a:rPr lang="en-US" b="1" u="sng" dirty="0" smtClean="0"/>
              <a:t>Instructions:</a:t>
            </a:r>
          </a:p>
          <a:p>
            <a:r>
              <a:rPr lang="en-US" dirty="0" smtClean="0"/>
              <a:t>Hand out an action plan sheet</a:t>
            </a:r>
            <a:r>
              <a:rPr lang="en-US" baseline="0" dirty="0" smtClean="0"/>
              <a:t> and </a:t>
            </a:r>
            <a:r>
              <a:rPr lang="en-US" dirty="0" smtClean="0"/>
              <a:t>have individuals work in groups of four. Review</a:t>
            </a:r>
            <a:r>
              <a:rPr lang="en-US" baseline="0" dirty="0" smtClean="0"/>
              <a:t> the form with the group and give some examples of the kinds of things to list. Announce that they will have 15 minutes to complete the form.</a:t>
            </a:r>
            <a:endParaRPr lang="en-US" dirty="0" smtClean="0"/>
          </a:p>
          <a:p>
            <a:r>
              <a:rPr lang="en-US" sz="1200" kern="1200" dirty="0" smtClean="0">
                <a:solidFill>
                  <a:schemeClr val="tx1"/>
                </a:solidFill>
                <a:effectLst/>
                <a:latin typeface="+mn-lt"/>
                <a:ea typeface="+mn-ea"/>
                <a:cs typeface="+mn-cs"/>
              </a:rPr>
              <a:t> </a:t>
            </a:r>
          </a:p>
          <a:p>
            <a:r>
              <a:rPr lang="en-US" dirty="0" smtClean="0"/>
              <a:t>Move through the room and listen to what is being said…offer support as indicated.</a:t>
            </a:r>
            <a:r>
              <a:rPr lang="en-US" baseline="0" dirty="0" smtClean="0"/>
              <a:t> </a:t>
            </a:r>
            <a:r>
              <a:rPr lang="en-US" b="0" dirty="0" smtClean="0"/>
              <a:t>In the</a:t>
            </a:r>
            <a:r>
              <a:rPr lang="en-US" b="0" baseline="0" dirty="0" smtClean="0"/>
              <a:t> l</a:t>
            </a:r>
            <a:r>
              <a:rPr lang="en-US" b="0" dirty="0" smtClean="0"/>
              <a:t>ast </a:t>
            </a:r>
            <a:r>
              <a:rPr lang="en-US" dirty="0" smtClean="0"/>
              <a:t>5 minutes</a:t>
            </a:r>
            <a:r>
              <a:rPr lang="en-US" baseline="0" dirty="0" smtClean="0"/>
              <a:t> a</a:t>
            </a:r>
            <a:r>
              <a:rPr lang="en-US" dirty="0" smtClean="0"/>
              <a:t>sk for a volunteer or two to share something that they plan to do that</a:t>
            </a:r>
            <a:r>
              <a:rPr lang="en-US" baseline="0" dirty="0" smtClean="0"/>
              <a:t> would be a new routine for them.</a:t>
            </a:r>
          </a:p>
          <a:p>
            <a:endParaRPr lang="en-US" dirty="0" smtClean="0"/>
          </a:p>
        </p:txBody>
      </p:sp>
    </p:spTree>
    <p:extLst>
      <p:ext uri="{BB962C8B-B14F-4D97-AF65-F5344CB8AC3E}">
        <p14:creationId xmlns:p14="http://schemas.microsoft.com/office/powerpoint/2010/main" val="613730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428625"/>
            <a:ext cx="5759450" cy="3240088"/>
          </a:xfrm>
        </p:spPr>
      </p:sp>
      <p:sp>
        <p:nvSpPr>
          <p:cNvPr id="3" name="Notes Placeholder 2"/>
          <p:cNvSpPr>
            <a:spLocks noGrp="1"/>
          </p:cNvSpPr>
          <p:nvPr>
            <p:ph type="body" idx="1"/>
          </p:nvPr>
        </p:nvSpPr>
        <p:spPr/>
        <p:txBody>
          <a:bodyPr/>
          <a:lstStyle/>
          <a:p>
            <a:r>
              <a:rPr lang="en-US" b="1" dirty="0" smtClean="0"/>
              <a:t>Illinois</a:t>
            </a:r>
            <a:r>
              <a:rPr lang="en-US" b="1" baseline="0" dirty="0" smtClean="0"/>
              <a:t> </a:t>
            </a:r>
            <a:r>
              <a:rPr lang="en-US" b="1" dirty="0" smtClean="0"/>
              <a:t>Early Learning Guidelines (IELG)</a:t>
            </a:r>
            <a:r>
              <a:rPr lang="en-US" b="1" baseline="0" dirty="0" smtClean="0"/>
              <a:t> </a:t>
            </a:r>
            <a:r>
              <a:rPr lang="en-US" b="1" dirty="0" smtClean="0"/>
              <a:t>Trainer Notes: </a:t>
            </a:r>
            <a:r>
              <a:rPr lang="en-US" baseline="0" dirty="0" smtClean="0"/>
              <a:t>(Please show this particular slide prior to the session and as session starts)  4 minutes</a:t>
            </a:r>
          </a:p>
          <a:p>
            <a:endParaRPr lang="en-US" baseline="0" dirty="0" smtClean="0"/>
          </a:p>
          <a:p>
            <a:r>
              <a:rPr lang="en-US" b="1" u="sng" baseline="0" dirty="0" smtClean="0"/>
              <a:t>Script: </a:t>
            </a:r>
          </a:p>
          <a:p>
            <a:r>
              <a:rPr lang="en-US" baseline="0" dirty="0" smtClean="0"/>
              <a:t>“Welcome to the </a:t>
            </a:r>
            <a:r>
              <a:rPr lang="en-US" i="1" baseline="0" dirty="0" smtClean="0"/>
              <a:t>Illinois Early Learning Guidelines Training for Home Visitors</a:t>
            </a:r>
            <a:r>
              <a:rPr lang="en-US" baseline="0" dirty="0" smtClean="0"/>
              <a:t>. You are among hundreds of those attending this training across the state because you provide support and early learning experiences for parents and their children from birth to three years of age.”</a:t>
            </a:r>
          </a:p>
          <a:p>
            <a:endParaRPr lang="en-US" dirty="0"/>
          </a:p>
          <a:p>
            <a:r>
              <a:rPr lang="en-US" b="1" u="sng" dirty="0" smtClean="0"/>
              <a:t>Instructions: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Ask the following questions by raise of hands.</a:t>
            </a:r>
          </a:p>
          <a:p>
            <a:endParaRPr lang="en-US" baseline="0" dirty="0" smtClean="0"/>
          </a:p>
          <a:p>
            <a:r>
              <a:rPr lang="en-US" b="1" u="sng" baseline="0" dirty="0" smtClean="0"/>
              <a:t>Script: </a:t>
            </a:r>
          </a:p>
          <a:p>
            <a:pPr marL="171408" indent="-171408">
              <a:buFont typeface="Arial" panose="020B0604020202020204" pitchFamily="34" charset="0"/>
              <a:buChar char="•"/>
            </a:pPr>
            <a:r>
              <a:rPr lang="en-US" baseline="0" dirty="0" smtClean="0"/>
              <a:t>“Who is already using the </a:t>
            </a:r>
            <a:r>
              <a:rPr lang="en-US" i="1" baseline="0" dirty="0" smtClean="0"/>
              <a:t>Illinois Early Learning Guidelines</a:t>
            </a:r>
            <a:r>
              <a:rPr lang="en-US" baseline="0" dirty="0" smtClean="0"/>
              <a:t> in their work with children?”</a:t>
            </a:r>
          </a:p>
          <a:p>
            <a:pPr marL="171408" indent="-171408">
              <a:buFont typeface="Arial" panose="020B0604020202020204" pitchFamily="34" charset="0"/>
              <a:buChar char="•"/>
            </a:pPr>
            <a:r>
              <a:rPr lang="en-US" baseline="0" dirty="0" smtClean="0"/>
              <a:t>“Who has received a copy and at least has reviewed its content?”</a:t>
            </a:r>
          </a:p>
          <a:p>
            <a:pPr marL="171408" indent="-171408">
              <a:buFont typeface="Arial" panose="020B0604020202020204" pitchFamily="34" charset="0"/>
              <a:buChar char="•"/>
            </a:pPr>
            <a:r>
              <a:rPr lang="en-US" baseline="0" dirty="0" smtClean="0"/>
              <a:t>“For whom is this a first or near first opportunity to get to know its contents and how to use it in your setting?”</a:t>
            </a:r>
          </a:p>
          <a:p>
            <a:endParaRPr lang="en-US" baseline="0" dirty="0" smtClean="0"/>
          </a:p>
          <a:p>
            <a:r>
              <a:rPr lang="en-US" b="1" u="sng" baseline="0" dirty="0" smtClean="0"/>
              <a:t>Instructions: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After everyone has answered the questions by raising their hands acknowledge the range of experiences in the room and how we can learn from each other, or that the group is roughly at the same starting point.</a:t>
            </a:r>
          </a:p>
          <a:p>
            <a:endParaRPr lang="en-US" baseline="0" dirty="0" smtClean="0"/>
          </a:p>
          <a:p>
            <a:r>
              <a:rPr lang="en-US" b="1" u="sng" baseline="0" dirty="0" smtClean="0"/>
              <a:t>Script:</a:t>
            </a:r>
            <a:r>
              <a:rPr lang="en-US" b="1" u="none" baseline="0" dirty="0" smtClean="0"/>
              <a:t>  </a:t>
            </a:r>
          </a:p>
          <a:p>
            <a:r>
              <a:rPr lang="en-US" b="0" baseline="0" dirty="0" smtClean="0"/>
              <a:t>“Great! Let’s take a look at how we will spend the four hours we have allotted for this training. While we’ve allotted 4 hours for this training, it can be divided into two 2-hour sessions.”</a:t>
            </a:r>
            <a:endParaRPr lang="en-US" sz="1400" b="0" dirty="0"/>
          </a:p>
        </p:txBody>
      </p:sp>
    </p:spTree>
    <p:extLst>
      <p:ext uri="{BB962C8B-B14F-4D97-AF65-F5344CB8AC3E}">
        <p14:creationId xmlns:p14="http://schemas.microsoft.com/office/powerpoint/2010/main" val="2916405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428625"/>
            <a:ext cx="5759450" cy="3240088"/>
          </a:xfrm>
        </p:spPr>
      </p:sp>
      <p:sp>
        <p:nvSpPr>
          <p:cNvPr id="3" name="Notes Placeholder 2"/>
          <p:cNvSpPr>
            <a:spLocks noGrp="1"/>
          </p:cNvSpPr>
          <p:nvPr>
            <p:ph type="body" idx="1"/>
          </p:nvPr>
        </p:nvSpPr>
        <p:spPr/>
        <p:txBody>
          <a:bodyPr/>
          <a:lstStyle/>
          <a:p>
            <a:r>
              <a:rPr lang="en-US" b="1" dirty="0" smtClean="0"/>
              <a:t>IELG</a:t>
            </a:r>
            <a:r>
              <a:rPr lang="en-US" b="1" baseline="0" dirty="0" smtClean="0"/>
              <a:t> </a:t>
            </a:r>
            <a:r>
              <a:rPr lang="en-US" b="1" dirty="0" smtClean="0"/>
              <a:t>Trainer Notes: </a:t>
            </a:r>
            <a:r>
              <a:rPr lang="en-US" baseline="0" dirty="0" smtClean="0"/>
              <a:t>15 minutes </a:t>
            </a:r>
          </a:p>
          <a:p>
            <a:endParaRPr lang="en-US" baseline="0" dirty="0" smtClean="0"/>
          </a:p>
          <a:p>
            <a:r>
              <a:rPr lang="en-US" b="1" u="sng" baseline="0" dirty="0" smtClean="0"/>
              <a:t>Instructions:</a:t>
            </a:r>
          </a:p>
          <a:p>
            <a:r>
              <a:rPr lang="en-US" baseline="0" dirty="0" smtClean="0"/>
              <a:t>Ensure that you have a place to collect completed evaluation forms. When you ask the two questions below, ask people to share and share your own thoughts about what you will remember about this group and the time you spent with them. Share your own thoughts about what you wish there was more time to explore. </a:t>
            </a:r>
          </a:p>
          <a:p>
            <a:endParaRPr lang="en-US" baseline="0" dirty="0" smtClean="0"/>
          </a:p>
          <a:p>
            <a:r>
              <a:rPr lang="en-US" b="1" u="sng" baseline="0" dirty="0" smtClean="0"/>
              <a:t>Script:</a:t>
            </a:r>
          </a:p>
          <a:p>
            <a:r>
              <a:rPr lang="en-US" baseline="0" dirty="0" smtClean="0"/>
              <a:t>“As we </a:t>
            </a:r>
            <a:r>
              <a:rPr lang="en-US" b="0" baseline="0" dirty="0" smtClean="0"/>
              <a:t>are closing </a:t>
            </a:r>
            <a:r>
              <a:rPr lang="en-US" baseline="0" dirty="0" smtClean="0"/>
              <a:t>our time together, please complete the training evaluation form.  Your feedback will be used to improve and inform changes needed to make this learning experience more effective.  </a:t>
            </a:r>
          </a:p>
          <a:p>
            <a:endParaRPr lang="en-US" baseline="0" dirty="0" smtClean="0"/>
          </a:p>
          <a:p>
            <a:r>
              <a:rPr lang="en-US" baseline="0" dirty="0" smtClean="0"/>
              <a:t>During our last few minutes together, I’m interested </a:t>
            </a:r>
            <a:r>
              <a:rPr lang="en-US" b="0" baseline="0" dirty="0" smtClean="0"/>
              <a:t>to hear </a:t>
            </a:r>
            <a:r>
              <a:rPr lang="en-US" baseline="0" dirty="0" smtClean="0"/>
              <a:t>your thoughts about the 4-hour session.  Specifically, </a:t>
            </a:r>
          </a:p>
          <a:p>
            <a:endParaRPr lang="en-US" baseline="0" dirty="0" smtClean="0"/>
          </a:p>
          <a:p>
            <a:pPr marL="239338" indent="-239338">
              <a:buFont typeface="+mj-lt"/>
              <a:buAutoNum type="arabicParenR"/>
            </a:pPr>
            <a:r>
              <a:rPr lang="en-US" baseline="0" dirty="0" smtClean="0"/>
              <a:t>What do you think you will remember most about this session a week from now? </a:t>
            </a:r>
          </a:p>
          <a:p>
            <a:pPr marL="239338" indent="-239338">
              <a:buFont typeface="+mj-lt"/>
              <a:buAutoNum type="arabicParenR"/>
            </a:pPr>
            <a:r>
              <a:rPr lang="en-US" baseline="0" dirty="0" smtClean="0"/>
              <a:t>If we had more time together, what would you want to do in that time? </a:t>
            </a:r>
          </a:p>
          <a:p>
            <a:pPr marL="239338" indent="-239338">
              <a:buFont typeface="+mj-lt"/>
              <a:buAutoNum type="arabicParenR"/>
            </a:pPr>
            <a:endParaRPr lang="en-US" baseline="0" dirty="0" smtClean="0"/>
          </a:p>
          <a:p>
            <a:r>
              <a:rPr lang="en-US" baseline="0" dirty="0" smtClean="0"/>
              <a:t>Thank you for your attendance and participation.  </a:t>
            </a:r>
          </a:p>
          <a:p>
            <a:endParaRPr lang="en-US" baseline="0" dirty="0" smtClean="0"/>
          </a:p>
          <a:p>
            <a:r>
              <a:rPr lang="en-US" b="1" u="sng" baseline="0" dirty="0" smtClean="0"/>
              <a:t>Instructions</a:t>
            </a:r>
            <a:r>
              <a:rPr lang="en-US" baseline="0" dirty="0" smtClean="0"/>
              <a:t>: </a:t>
            </a:r>
          </a:p>
          <a:p>
            <a:r>
              <a:rPr lang="en-US" baseline="0" dirty="0" smtClean="0"/>
              <a:t>Show the last slide.</a:t>
            </a:r>
            <a:endParaRPr lang="en-US" dirty="0" smtClean="0"/>
          </a:p>
          <a:p>
            <a:endParaRPr lang="en-US" dirty="0"/>
          </a:p>
        </p:txBody>
      </p:sp>
    </p:spTree>
    <p:extLst>
      <p:ext uri="{BB962C8B-B14F-4D97-AF65-F5344CB8AC3E}">
        <p14:creationId xmlns:p14="http://schemas.microsoft.com/office/powerpoint/2010/main" val="1144584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428625"/>
            <a:ext cx="5759450" cy="3240088"/>
          </a:xfrm>
        </p:spPr>
      </p:sp>
      <p:sp>
        <p:nvSpPr>
          <p:cNvPr id="3" name="Notes Placeholder 2"/>
          <p:cNvSpPr>
            <a:spLocks noGrp="1"/>
          </p:cNvSpPr>
          <p:nvPr>
            <p:ph type="body" idx="1"/>
          </p:nvPr>
        </p:nvSpPr>
        <p:spPr/>
        <p:txBody>
          <a:bodyPr/>
          <a:lstStyle/>
          <a:p>
            <a:r>
              <a:rPr lang="en-US" b="1" dirty="0" smtClean="0"/>
              <a:t>IELG</a:t>
            </a:r>
            <a:r>
              <a:rPr lang="en-US" b="1" baseline="0" dirty="0" smtClean="0"/>
              <a:t> </a:t>
            </a:r>
            <a:r>
              <a:rPr lang="en-US" b="1" dirty="0" smtClean="0"/>
              <a:t>Trainer Notes: </a:t>
            </a:r>
            <a:r>
              <a:rPr lang="en-US" dirty="0" smtClean="0"/>
              <a:t>Last slide for saying goodbye.</a:t>
            </a:r>
            <a:r>
              <a:rPr lang="en-US" baseline="0" dirty="0" smtClean="0"/>
              <a:t>  </a:t>
            </a:r>
          </a:p>
          <a:p>
            <a:endParaRPr lang="en-US" baseline="0" dirty="0" smtClean="0"/>
          </a:p>
          <a:p>
            <a:r>
              <a:rPr lang="en-US" b="1" u="sng" baseline="0" dirty="0" smtClean="0"/>
              <a:t>Instructions: </a:t>
            </a:r>
          </a:p>
          <a:p>
            <a:r>
              <a:rPr lang="en-US" baseline="0" dirty="0" smtClean="0"/>
              <a:t>Be sure to let attendees know where they can contact you or their training/technical assistance provider to get more information and technical assistance.</a:t>
            </a:r>
          </a:p>
          <a:p>
            <a:endParaRPr lang="en-US" baseline="0" dirty="0" smtClean="0"/>
          </a:p>
          <a:p>
            <a:r>
              <a:rPr lang="en-US" baseline="0" dirty="0" smtClean="0"/>
              <a:t>Collect the evaluation forms.</a:t>
            </a:r>
            <a:endParaRPr lang="en-US" dirty="0"/>
          </a:p>
        </p:txBody>
      </p:sp>
    </p:spTree>
    <p:extLst>
      <p:ext uri="{BB962C8B-B14F-4D97-AF65-F5344CB8AC3E}">
        <p14:creationId xmlns:p14="http://schemas.microsoft.com/office/powerpoint/2010/main" val="817437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428625"/>
            <a:ext cx="5759450" cy="3240088"/>
          </a:xfrm>
        </p:spPr>
      </p:sp>
      <p:sp>
        <p:nvSpPr>
          <p:cNvPr id="3" name="Notes Placeholder 2"/>
          <p:cNvSpPr>
            <a:spLocks noGrp="1"/>
          </p:cNvSpPr>
          <p:nvPr>
            <p:ph type="body" idx="1"/>
          </p:nvPr>
        </p:nvSpPr>
        <p:spPr/>
        <p:txBody>
          <a:bodyPr/>
          <a:lstStyle/>
          <a:p>
            <a:r>
              <a:rPr lang="en-US" b="1" dirty="0" smtClean="0"/>
              <a:t>IELG</a:t>
            </a:r>
            <a:r>
              <a:rPr lang="en-US" b="1" baseline="0" dirty="0" smtClean="0"/>
              <a:t> </a:t>
            </a:r>
            <a:r>
              <a:rPr lang="en-US" b="1" dirty="0" smtClean="0"/>
              <a:t>Trainer Notes: </a:t>
            </a:r>
            <a:r>
              <a:rPr lang="en-US" baseline="0" dirty="0" smtClean="0"/>
              <a:t> 2 minutes</a:t>
            </a:r>
          </a:p>
          <a:p>
            <a:endParaRPr lang="en-US" b="1" u="sng" baseline="0" dirty="0" smtClean="0"/>
          </a:p>
          <a:p>
            <a:r>
              <a:rPr lang="en-US" b="1" u="sng" baseline="0" dirty="0" smtClean="0"/>
              <a:t>Script:</a:t>
            </a:r>
            <a:r>
              <a:rPr lang="en-US" u="sng"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a:t>
            </a:r>
            <a:endParaRPr lang="en-US" baseline="0" dirty="0" smtClean="0"/>
          </a:p>
          <a:p>
            <a:r>
              <a:rPr lang="en-US" baseline="0" dirty="0" smtClean="0"/>
              <a:t>“This training is your opportunity to learn about the </a:t>
            </a:r>
            <a:r>
              <a:rPr lang="en-US" i="1" baseline="0" dirty="0" smtClean="0"/>
              <a:t>Illinois Early Learning Guidelines</a:t>
            </a:r>
            <a:r>
              <a:rPr lang="en-US" baseline="0" dirty="0" smtClean="0"/>
              <a:t>,  given your role as a home visitor, to think through how you will embed the </a:t>
            </a:r>
            <a:r>
              <a:rPr lang="en-US" i="1" baseline="0" dirty="0" smtClean="0"/>
              <a:t>Guidelines</a:t>
            </a:r>
            <a:r>
              <a:rPr lang="en-US" baseline="0" dirty="0" smtClean="0"/>
              <a:t> into the services you provide to families.</a:t>
            </a:r>
          </a:p>
          <a:p>
            <a:endParaRPr lang="en-US" baseline="0" dirty="0" smtClean="0"/>
          </a:p>
          <a:p>
            <a:r>
              <a:rPr lang="en-US" baseline="0" dirty="0" smtClean="0"/>
              <a:t>Here is how we will use the 4 hours we have together.”  </a:t>
            </a:r>
          </a:p>
          <a:p>
            <a:endParaRPr lang="en-US" b="1" baseline="0" dirty="0" smtClean="0"/>
          </a:p>
          <a:p>
            <a:r>
              <a:rPr lang="en-US" b="1" u="sng" baseline="0" dirty="0" smtClean="0"/>
              <a:t>Instructions:</a:t>
            </a:r>
            <a:r>
              <a:rPr lang="en-US" b="1" u="none" baseline="0" dirty="0" smtClean="0"/>
              <a:t> </a:t>
            </a:r>
            <a:r>
              <a:rPr lang="en-US" baseline="0" dirty="0" smtClean="0"/>
              <a:t>Please read the agenda.</a:t>
            </a:r>
          </a:p>
        </p:txBody>
      </p:sp>
    </p:spTree>
    <p:extLst>
      <p:ext uri="{BB962C8B-B14F-4D97-AF65-F5344CB8AC3E}">
        <p14:creationId xmlns:p14="http://schemas.microsoft.com/office/powerpoint/2010/main" val="3218167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428625"/>
            <a:ext cx="5759450" cy="3240088"/>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IELG Trainer Notes: </a:t>
            </a:r>
            <a:r>
              <a:rPr lang="en-US" sz="1200" b="0" kern="12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 Minutes</a:t>
            </a:r>
          </a:p>
          <a:p>
            <a:r>
              <a:rPr lang="en-US" sz="1200" kern="1200" dirty="0" smtClean="0">
                <a:solidFill>
                  <a:schemeClr val="tx1"/>
                </a:solidFill>
                <a:effectLst/>
                <a:latin typeface="+mn-lt"/>
                <a:ea typeface="+mn-ea"/>
                <a:cs typeface="+mn-cs"/>
              </a:rPr>
              <a:t> </a:t>
            </a:r>
          </a:p>
          <a:p>
            <a:r>
              <a:rPr lang="en-US" sz="1200" b="1" u="sng" kern="1200" dirty="0" smtClean="0">
                <a:solidFill>
                  <a:schemeClr val="tx1"/>
                </a:solidFill>
                <a:effectLst/>
                <a:latin typeface="+mn-lt"/>
                <a:ea typeface="+mn-ea"/>
                <a:cs typeface="+mn-cs"/>
              </a:rPr>
              <a:t>Script: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activity will ground us as we focus on </a:t>
            </a:r>
            <a:r>
              <a:rPr lang="en-US" sz="1200" i="1" kern="1200" dirty="0" smtClean="0">
                <a:solidFill>
                  <a:schemeClr val="tx1"/>
                </a:solidFill>
                <a:effectLst/>
                <a:latin typeface="+mn-lt"/>
                <a:ea typeface="+mn-ea"/>
                <a:cs typeface="+mn-cs"/>
              </a:rPr>
              <a:t>“Why we do what we do.” </a:t>
            </a:r>
            <a:r>
              <a:rPr lang="en-US" sz="1200" b="1"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Let’s get to know a little bit about some of the people in this room.  </a:t>
            </a:r>
          </a:p>
          <a:p>
            <a:r>
              <a:rPr lang="en-US" sz="1200" kern="1200" dirty="0" smtClean="0">
                <a:solidFill>
                  <a:schemeClr val="tx1"/>
                </a:solidFill>
                <a:effectLst/>
                <a:latin typeface="+mn-lt"/>
                <a:ea typeface="+mn-ea"/>
                <a:cs typeface="+mn-cs"/>
              </a:rPr>
              <a:t> </a:t>
            </a:r>
          </a:p>
          <a:p>
            <a:r>
              <a:rPr lang="en-US" sz="1200" b="1" u="sng" kern="1200" dirty="0" smtClean="0">
                <a:solidFill>
                  <a:schemeClr val="tx1"/>
                </a:solidFill>
                <a:effectLst/>
                <a:latin typeface="+mn-lt"/>
                <a:ea typeface="+mn-ea"/>
                <a:cs typeface="+mn-cs"/>
              </a:rPr>
              <a:t>Instructions for the Introductions Activity:</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Ask attendees to form groups of three (turn their chairs around) and share with each other their name, role and a wish they have for the future of a child between the ages of birth to three and their family . Each person gets one minute.  Tell the group you will keep time and give 1 minute shout-outs to keep conversations going,  At the end, comment to the group observations about the </a:t>
            </a:r>
            <a:r>
              <a:rPr lang="en-US" sz="1200" i="1" kern="1200" dirty="0" smtClean="0">
                <a:solidFill>
                  <a:schemeClr val="tx1"/>
                </a:solidFill>
                <a:effectLst/>
                <a:latin typeface="+mn-lt"/>
                <a:ea typeface="+mn-ea"/>
                <a:cs typeface="+mn-cs"/>
              </a:rPr>
              <a:t>“energy in the room,” </a:t>
            </a:r>
            <a:r>
              <a:rPr lang="en-US" sz="1200" kern="1200" dirty="0" smtClean="0">
                <a:solidFill>
                  <a:schemeClr val="tx1"/>
                </a:solidFill>
                <a:effectLst/>
                <a:latin typeface="+mn-lt"/>
                <a:ea typeface="+mn-ea"/>
                <a:cs typeface="+mn-cs"/>
              </a:rPr>
              <a:t>how lively the conversation was, and call out other observations that members of your group have made.</a:t>
            </a:r>
          </a:p>
          <a:p>
            <a:r>
              <a:rPr lang="en-US" sz="1200" kern="1200" dirty="0" smtClean="0">
                <a:solidFill>
                  <a:schemeClr val="tx1"/>
                </a:solidFill>
                <a:effectLst/>
                <a:latin typeface="+mn-lt"/>
                <a:ea typeface="+mn-ea"/>
                <a:cs typeface="+mn-cs"/>
              </a:rPr>
              <a:t> </a:t>
            </a:r>
          </a:p>
          <a:p>
            <a:r>
              <a:rPr lang="en-US" sz="1200" b="1" u="sng" kern="1200" dirty="0" smtClean="0">
                <a:solidFill>
                  <a:schemeClr val="tx1"/>
                </a:solidFill>
                <a:effectLst/>
                <a:latin typeface="+mn-lt"/>
                <a:ea typeface="+mn-ea"/>
                <a:cs typeface="+mn-cs"/>
              </a:rPr>
              <a:t>Script: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future of children and families is </a:t>
            </a:r>
            <a:r>
              <a:rPr lang="en-US" sz="1200" i="1" kern="1200" dirty="0" smtClean="0">
                <a:solidFill>
                  <a:schemeClr val="tx1"/>
                </a:solidFill>
                <a:effectLst/>
                <a:latin typeface="+mn-lt"/>
                <a:ea typeface="+mn-ea"/>
                <a:cs typeface="+mn-cs"/>
              </a:rPr>
              <a:t>“about the incredible difference WE can make” </a:t>
            </a:r>
            <a:r>
              <a:rPr lang="en-US" sz="1200" kern="1200" dirty="0" smtClean="0">
                <a:solidFill>
                  <a:schemeClr val="tx1"/>
                </a:solidFill>
                <a:effectLst/>
                <a:latin typeface="+mn-lt"/>
                <a:ea typeface="+mn-ea"/>
                <a:cs typeface="+mn-cs"/>
              </a:rPr>
              <a:t>is why we are here today.  What happens during this training today, begins with us, influences the parents and children, and impacts the outcomes of every child!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look at our learning objectives.”</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18167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428625"/>
            <a:ext cx="5759450" cy="3240088"/>
          </a:xfrm>
        </p:spPr>
      </p:sp>
      <p:sp>
        <p:nvSpPr>
          <p:cNvPr id="3" name="Notes Placeholder 2"/>
          <p:cNvSpPr>
            <a:spLocks noGrp="1"/>
          </p:cNvSpPr>
          <p:nvPr>
            <p:ph type="body" idx="1"/>
          </p:nvPr>
        </p:nvSpPr>
        <p:spPr/>
        <p:txBody>
          <a:bodyPr/>
          <a:lstStyle/>
          <a:p>
            <a:r>
              <a:rPr lang="en-US" b="1" dirty="0" smtClean="0"/>
              <a:t>IELG</a:t>
            </a:r>
            <a:r>
              <a:rPr lang="en-US" b="1" baseline="0" dirty="0" smtClean="0"/>
              <a:t> </a:t>
            </a:r>
            <a:r>
              <a:rPr lang="en-US" b="1" dirty="0" smtClean="0"/>
              <a:t>Trainer Notes: </a:t>
            </a:r>
            <a:r>
              <a:rPr lang="en-US" dirty="0" smtClean="0"/>
              <a:t>2 minutes</a:t>
            </a:r>
            <a:r>
              <a:rPr lang="en-US" baseline="0" dirty="0" smtClean="0"/>
              <a:t> (</a:t>
            </a:r>
            <a:r>
              <a:rPr lang="en-US" dirty="0" smtClean="0"/>
              <a:t>optional):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Instructions:</a:t>
            </a:r>
          </a:p>
          <a:p>
            <a:r>
              <a:rPr lang="en-US" dirty="0" smtClean="0"/>
              <a:t>Post a </a:t>
            </a:r>
            <a:r>
              <a:rPr lang="en-US" baseline="0" dirty="0" smtClean="0"/>
              <a:t>flip paper</a:t>
            </a:r>
            <a:r>
              <a:rPr lang="en-US" b="0" i="1" baseline="0" dirty="0" smtClean="0"/>
              <a:t> “Parking Lot”  </a:t>
            </a:r>
            <a:r>
              <a:rPr lang="en-US" baseline="0" dirty="0" smtClean="0"/>
              <a:t>to record questions that arise during the training for addressing in the course of the training or in follow up.</a:t>
            </a:r>
            <a:endParaRPr lang="en-US" dirty="0" smtClean="0"/>
          </a:p>
          <a:p>
            <a:endParaRPr lang="en-US" dirty="0" smtClean="0"/>
          </a:p>
          <a:p>
            <a:r>
              <a:rPr lang="en-US" baseline="0" dirty="0" smtClean="0"/>
              <a:t>Ask if there are any questions.</a:t>
            </a:r>
          </a:p>
          <a:p>
            <a:endParaRPr lang="en-US" baseline="0" dirty="0" smtClean="0"/>
          </a:p>
          <a:p>
            <a:r>
              <a:rPr lang="en-US" b="1" u="sng" dirty="0" smtClean="0"/>
              <a:t>Script: </a:t>
            </a:r>
          </a:p>
          <a:p>
            <a:r>
              <a:rPr lang="en-US" dirty="0" smtClean="0"/>
              <a:t>“In short, we are here to learn what</a:t>
            </a:r>
            <a:r>
              <a:rPr lang="en-US" baseline="0" dirty="0" smtClean="0"/>
              <a:t> the </a:t>
            </a:r>
            <a:r>
              <a:rPr lang="en-US" i="1" baseline="0" dirty="0" smtClean="0"/>
              <a:t>Illinois Early Learning Guidelines</a:t>
            </a:r>
            <a:r>
              <a:rPr lang="en-US" baseline="0" dirty="0" smtClean="0"/>
              <a:t> are for birth to three and how to use them in our everyday work with children and families. So, we will spend the majority of our time on learning objectives 2. and 3.</a:t>
            </a:r>
          </a:p>
          <a:p>
            <a:endParaRPr lang="en-US" baseline="0" dirty="0" smtClean="0"/>
          </a:p>
          <a:p>
            <a:r>
              <a:rPr lang="en-US" baseline="0" dirty="0" smtClean="0"/>
              <a:t>Let’s take a look at our learning objectives for this training. Home visitors will:</a:t>
            </a:r>
          </a:p>
          <a:p>
            <a:pPr marL="228600" indent="-228600">
              <a:buAutoNum type="arabicParenR"/>
            </a:pPr>
            <a:r>
              <a:rPr lang="en-US" baseline="0" dirty="0" smtClean="0"/>
              <a:t>Become aware of the history, purpose and role of the </a:t>
            </a:r>
            <a:r>
              <a:rPr lang="en-US" i="1" baseline="0" dirty="0" smtClean="0"/>
              <a:t>Illinois Early Learning Guidelines</a:t>
            </a:r>
            <a:r>
              <a:rPr lang="en-US" baseline="0" dirty="0" smtClean="0"/>
              <a:t> in the context of the </a:t>
            </a:r>
            <a:r>
              <a:rPr lang="en-US" i="1" baseline="0" dirty="0" smtClean="0"/>
              <a:t>Illinois Standards</a:t>
            </a:r>
          </a:p>
          <a:p>
            <a:pPr marL="228600" indent="-228600">
              <a:buAutoNum type="arabicParenR"/>
            </a:pPr>
            <a:r>
              <a:rPr lang="en-US" baseline="0" dirty="0" smtClean="0"/>
              <a:t>Develop a working knowledge of the </a:t>
            </a:r>
            <a:r>
              <a:rPr lang="en-US" i="1" baseline="0" dirty="0" smtClean="0"/>
              <a:t>Illinois Early Learning Guidelines</a:t>
            </a:r>
            <a:r>
              <a:rPr lang="en-US" baseline="0" dirty="0" smtClean="0"/>
              <a:t>, resources and toolkit, and </a:t>
            </a:r>
          </a:p>
          <a:p>
            <a:pPr marL="228600" indent="-228600">
              <a:buAutoNum type="arabicParenR"/>
            </a:pPr>
            <a:r>
              <a:rPr lang="en-US" baseline="0" dirty="0" smtClean="0"/>
              <a:t>Develop plans for the implementation of the </a:t>
            </a:r>
            <a:r>
              <a:rPr lang="en-US" i="1" baseline="0" dirty="0" smtClean="0"/>
              <a:t>Illinois Early Learning Guidelines</a:t>
            </a:r>
            <a:r>
              <a:rPr lang="en-US" baseline="0" dirty="0" smtClean="0"/>
              <a:t> in planning and daily routines of interaction with families and their children. </a:t>
            </a:r>
          </a:p>
          <a:p>
            <a:endParaRPr lang="en-US" baseline="0" dirty="0" smtClean="0"/>
          </a:p>
          <a:p>
            <a:r>
              <a:rPr lang="en-US" dirty="0" smtClean="0"/>
              <a:t>I mentioned at the beginning of this program</a:t>
            </a:r>
            <a:r>
              <a:rPr lang="en-US" baseline="0" dirty="0" smtClean="0"/>
              <a:t> that we are among hundreds of birth to three providers taking this training on the </a:t>
            </a:r>
            <a:r>
              <a:rPr lang="en-US" i="1" baseline="0" dirty="0" smtClean="0"/>
              <a:t>Illinois Early Learning Guidelines</a:t>
            </a:r>
            <a:r>
              <a:rPr lang="en-US" baseline="0" dirty="0" smtClean="0"/>
              <a:t>.  The context of this training and our work in birth to three is part of a much larger initiative and effort in Illinois.  Next we will watch a 15-minute webinar presentation that will orient us to the continuum of standards for learning that we have in Illinois for our children from birth to high school graduation.</a:t>
            </a:r>
          </a:p>
        </p:txBody>
      </p:sp>
    </p:spTree>
    <p:extLst>
      <p:ext uri="{BB962C8B-B14F-4D97-AF65-F5344CB8AC3E}">
        <p14:creationId xmlns:p14="http://schemas.microsoft.com/office/powerpoint/2010/main" val="3112317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428625"/>
            <a:ext cx="5759450" cy="3240088"/>
          </a:xfrm>
        </p:spPr>
      </p:sp>
      <p:sp>
        <p:nvSpPr>
          <p:cNvPr id="3" name="Notes Placeholder 2"/>
          <p:cNvSpPr>
            <a:spLocks noGrp="1"/>
          </p:cNvSpPr>
          <p:nvPr>
            <p:ph type="body" idx="1"/>
          </p:nvPr>
        </p:nvSpPr>
        <p:spPr/>
        <p:txBody>
          <a:bodyPr>
            <a:normAutofit/>
          </a:bodyPr>
          <a:lstStyle/>
          <a:p>
            <a:r>
              <a:rPr lang="en-US" b="1" dirty="0" smtClean="0"/>
              <a:t>IELG</a:t>
            </a:r>
            <a:r>
              <a:rPr lang="en-US" b="1" baseline="0" dirty="0" smtClean="0"/>
              <a:t> </a:t>
            </a:r>
            <a:r>
              <a:rPr lang="en-US" b="1" dirty="0" smtClean="0"/>
              <a:t>Trainer Notes: </a:t>
            </a:r>
            <a:r>
              <a:rPr lang="en-US" u="none" baseline="0" dirty="0" smtClean="0"/>
              <a:t>20 minutes</a:t>
            </a:r>
          </a:p>
          <a:p>
            <a:endParaRPr lang="en-US" u="none" baseline="0" dirty="0" smtClean="0"/>
          </a:p>
          <a:p>
            <a:r>
              <a:rPr lang="en-US" b="1" u="sng" baseline="0" dirty="0" smtClean="0"/>
              <a:t>Instructions:</a:t>
            </a:r>
            <a:r>
              <a:rPr lang="en-US" b="1" u="none" baseline="0" dirty="0" smtClean="0"/>
              <a:t> </a:t>
            </a:r>
          </a:p>
          <a:p>
            <a:r>
              <a:rPr lang="en-US" u="none" baseline="0" dirty="0" smtClean="0"/>
              <a:t>Watch the video “Webinar: Illinois Standards Orientation”. </a:t>
            </a:r>
            <a:r>
              <a:rPr lang="en-US" baseline="0" dirty="0" smtClean="0"/>
              <a:t>When the video has finished playing, process the trainee’s reactions.</a:t>
            </a:r>
          </a:p>
          <a:p>
            <a:endParaRPr lang="en-US" baseline="0" dirty="0" smtClean="0"/>
          </a:p>
          <a:p>
            <a:r>
              <a:rPr lang="en-US" b="1" u="sng" baseline="0" dirty="0" smtClean="0"/>
              <a:t>Script: </a:t>
            </a:r>
          </a:p>
          <a:p>
            <a:r>
              <a:rPr lang="en-US" baseline="0" smtClean="0"/>
              <a:t>“As you can see, the work we will be doing today is the very first important layer in providing quality early educational experiences to children and families in Illinois.”</a:t>
            </a:r>
            <a:endParaRPr lang="en-US" baseline="0" dirty="0" smtClean="0"/>
          </a:p>
        </p:txBody>
      </p:sp>
    </p:spTree>
    <p:extLst>
      <p:ext uri="{BB962C8B-B14F-4D97-AF65-F5344CB8AC3E}">
        <p14:creationId xmlns:p14="http://schemas.microsoft.com/office/powerpoint/2010/main" val="561072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428625"/>
            <a:ext cx="5759450" cy="3240088"/>
          </a:xfrm>
        </p:spPr>
      </p:sp>
      <p:sp>
        <p:nvSpPr>
          <p:cNvPr id="3" name="Notes Placeholder 2"/>
          <p:cNvSpPr>
            <a:spLocks noGrp="1"/>
          </p:cNvSpPr>
          <p:nvPr>
            <p:ph type="body" idx="1"/>
          </p:nvPr>
        </p:nvSpPr>
        <p:spPr/>
        <p:txBody>
          <a:bodyPr/>
          <a:lstStyle/>
          <a:p>
            <a:r>
              <a:rPr lang="en-US" b="1" dirty="0" smtClean="0"/>
              <a:t>IELG</a:t>
            </a:r>
            <a:r>
              <a:rPr lang="en-US" b="1" baseline="0" dirty="0" smtClean="0"/>
              <a:t> </a:t>
            </a:r>
            <a:r>
              <a:rPr lang="en-US" b="1" dirty="0" smtClean="0"/>
              <a:t>Trainer Notes: </a:t>
            </a:r>
            <a:r>
              <a:rPr lang="en-US" dirty="0" smtClean="0"/>
              <a:t>1 minute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Instructions:</a:t>
            </a:r>
            <a:r>
              <a:rPr lang="en-US" b="1" u="none"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read the script, then this slide.</a:t>
            </a:r>
          </a:p>
          <a:p>
            <a:endParaRPr lang="en-US" dirty="0" smtClean="0"/>
          </a:p>
          <a:p>
            <a:r>
              <a:rPr lang="en-US" b="1" u="sng" dirty="0" smtClean="0"/>
              <a:t>Script:</a:t>
            </a:r>
            <a:r>
              <a:rPr lang="en-US" u="sng" dirty="0" smtClean="0"/>
              <a:t> </a:t>
            </a:r>
          </a:p>
          <a:p>
            <a:r>
              <a:rPr lang="en-US" dirty="0" smtClean="0"/>
              <a:t>“I hope that you take away from this presentation a renewed respect for the incredible role each</a:t>
            </a:r>
            <a:r>
              <a:rPr lang="en-US" baseline="0" dirty="0" smtClean="0"/>
              <a:t> of us and our staff</a:t>
            </a:r>
            <a:r>
              <a:rPr lang="en-US" dirty="0" smtClean="0"/>
              <a:t> play in</a:t>
            </a:r>
            <a:r>
              <a:rPr lang="en-US" baseline="0" dirty="0" smtClean="0"/>
              <a:t> supporting parents in</a:t>
            </a:r>
            <a:r>
              <a:rPr lang="en-US" dirty="0" smtClean="0"/>
              <a:t> launching children from </a:t>
            </a:r>
            <a:r>
              <a:rPr lang="en-US" b="0" dirty="0" smtClean="0"/>
              <a:t>their first early </a:t>
            </a:r>
            <a:r>
              <a:rPr lang="en-US" dirty="0" smtClean="0"/>
              <a:t>years onto a solid path for success.</a:t>
            </a:r>
            <a:r>
              <a:rPr lang="en-US" baseline="0" dirty="0" smtClean="0"/>
              <a:t> To finish our orientation to the </a:t>
            </a:r>
            <a:r>
              <a:rPr lang="en-US" i="1" baseline="0" dirty="0" smtClean="0"/>
              <a:t>Illinois Learning Standards </a:t>
            </a:r>
            <a:r>
              <a:rPr lang="en-US" baseline="0" dirty="0" smtClean="0"/>
              <a:t>and the </a:t>
            </a:r>
            <a:r>
              <a:rPr lang="en-US" i="1" baseline="0" dirty="0" smtClean="0"/>
              <a:t>Illinois Early Learning Guidelines</a:t>
            </a:r>
            <a:r>
              <a:rPr lang="en-US" baseline="0" dirty="0" smtClean="0"/>
              <a:t>, we will cover the following before getting into the book itself.</a:t>
            </a:r>
          </a:p>
          <a:p>
            <a:endParaRPr lang="en-US" baseline="0" dirty="0" smtClean="0"/>
          </a:p>
          <a:p>
            <a:pPr marL="171450" indent="-171450">
              <a:buFont typeface="Arial" panose="020B0604020202020204" pitchFamily="34" charset="0"/>
              <a:buChar char="•"/>
            </a:pPr>
            <a:r>
              <a:rPr lang="en-US" baseline="0" dirty="0" smtClean="0"/>
              <a:t>History and Development</a:t>
            </a:r>
          </a:p>
          <a:p>
            <a:pPr marL="171450" indent="-171450">
              <a:buFont typeface="Arial" panose="020B0604020202020204" pitchFamily="34" charset="0"/>
              <a:buChar char="•"/>
            </a:pPr>
            <a:r>
              <a:rPr lang="en-US" baseline="0" dirty="0" smtClean="0"/>
              <a:t>Purposes </a:t>
            </a:r>
            <a:r>
              <a:rPr lang="en-US" b="0" baseline="0" dirty="0" smtClean="0"/>
              <a:t>of the </a:t>
            </a:r>
            <a:r>
              <a:rPr lang="en-US" b="0" i="1" baseline="0" dirty="0" smtClean="0"/>
              <a:t>Illinois Early Learning Guidelines</a:t>
            </a:r>
            <a:endParaRPr lang="en-US" b="0" i="1" strike="sngStrike" baseline="0" dirty="0" smtClean="0"/>
          </a:p>
          <a:p>
            <a:pPr marL="171450" indent="-171450">
              <a:buFont typeface="Arial" panose="020B0604020202020204" pitchFamily="34" charset="0"/>
              <a:buChar char="•"/>
            </a:pPr>
            <a:r>
              <a:rPr lang="en-US" baseline="0" dirty="0" smtClean="0"/>
              <a:t>Beliefs about Children and Development, and </a:t>
            </a:r>
          </a:p>
          <a:p>
            <a:pPr marL="171450" indent="-171450">
              <a:buFont typeface="Arial" panose="020B0604020202020204" pitchFamily="34" charset="0"/>
              <a:buChar char="•"/>
            </a:pPr>
            <a:r>
              <a:rPr lang="en-US" baseline="0" dirty="0" smtClean="0"/>
              <a:t>What the </a:t>
            </a:r>
            <a:r>
              <a:rPr lang="en-US" i="1" baseline="0" dirty="0" smtClean="0"/>
              <a:t>Guidelines</a:t>
            </a:r>
            <a:r>
              <a:rPr lang="en-US" baseline="0" dirty="0" smtClean="0"/>
              <a:t> are not.”</a:t>
            </a:r>
            <a:endParaRPr lang="en-US" dirty="0" smtClean="0"/>
          </a:p>
        </p:txBody>
      </p:sp>
    </p:spTree>
    <p:extLst>
      <p:ext uri="{BB962C8B-B14F-4D97-AF65-F5344CB8AC3E}">
        <p14:creationId xmlns:p14="http://schemas.microsoft.com/office/powerpoint/2010/main" val="3046495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428625"/>
            <a:ext cx="5759450" cy="3240088"/>
          </a:xfrm>
        </p:spPr>
      </p:sp>
      <p:sp>
        <p:nvSpPr>
          <p:cNvPr id="3" name="Notes Placeholder 2"/>
          <p:cNvSpPr>
            <a:spLocks noGrp="1"/>
          </p:cNvSpPr>
          <p:nvPr>
            <p:ph type="body" idx="1"/>
          </p:nvPr>
        </p:nvSpPr>
        <p:spPr/>
        <p:txBody>
          <a:bodyPr>
            <a:normAutofit/>
          </a:bodyPr>
          <a:lstStyle/>
          <a:p>
            <a:r>
              <a:rPr lang="en-US" b="1" dirty="0" smtClean="0"/>
              <a:t>IELG</a:t>
            </a:r>
            <a:r>
              <a:rPr lang="en-US" b="1" baseline="0" dirty="0" smtClean="0"/>
              <a:t> </a:t>
            </a:r>
            <a:r>
              <a:rPr lang="en-US" b="1" dirty="0" smtClean="0"/>
              <a:t>Trainer Notes: </a:t>
            </a:r>
            <a:r>
              <a:rPr lang="en-US" baseline="0" dirty="0" smtClean="0"/>
              <a:t>2 minutes</a:t>
            </a:r>
          </a:p>
          <a:p>
            <a:endParaRPr lang="en-US" b="1" u="sng" dirty="0" smtClean="0"/>
          </a:p>
          <a:p>
            <a:r>
              <a:rPr lang="en-US" b="1" u="sng" dirty="0" smtClean="0"/>
              <a:t>Instructions:</a:t>
            </a:r>
          </a:p>
          <a:p>
            <a:r>
              <a:rPr lang="en-US" dirty="0" smtClean="0"/>
              <a:t>Ask your participants:</a:t>
            </a:r>
            <a:r>
              <a:rPr lang="en-US" baseline="0" dirty="0" smtClean="0"/>
              <a:t> </a:t>
            </a:r>
          </a:p>
          <a:p>
            <a:r>
              <a:rPr lang="en-US" b="1" u="sng" baseline="0" dirty="0" smtClean="0"/>
              <a:t>Script:</a:t>
            </a:r>
          </a:p>
          <a:p>
            <a:r>
              <a:rPr lang="en-US" baseline="0" dirty="0" smtClean="0"/>
              <a:t>“Did anyone here</a:t>
            </a:r>
            <a:r>
              <a:rPr lang="en-US" dirty="0" smtClean="0"/>
              <a:t> participate in the development of the </a:t>
            </a:r>
            <a:r>
              <a:rPr lang="en-US" i="1" dirty="0" smtClean="0"/>
              <a:t>Illinois Early Learning Guidelines</a:t>
            </a:r>
            <a:r>
              <a:rPr lang="en-US" dirty="0" smtClean="0"/>
              <a:t>?  (If yes, ask when</a:t>
            </a:r>
            <a:r>
              <a:rPr lang="en-US" baseline="0" dirty="0" smtClean="0"/>
              <a:t> and how they were involved.)  </a:t>
            </a:r>
          </a:p>
          <a:p>
            <a:r>
              <a:rPr lang="en-US" baseline="0" dirty="0" smtClean="0"/>
              <a:t>The webinar we watched of the </a:t>
            </a:r>
            <a:r>
              <a:rPr lang="en-US" i="1" baseline="0" dirty="0" smtClean="0"/>
              <a:t>Illinois Standards Orientation </a:t>
            </a:r>
            <a:r>
              <a:rPr lang="en-US" baseline="0" dirty="0" smtClean="0"/>
              <a:t>presented some of the history of the development of the </a:t>
            </a:r>
            <a:r>
              <a:rPr lang="en-US" i="1" baseline="0" dirty="0" smtClean="0"/>
              <a:t>Illinois Early Learning Guidelines</a:t>
            </a:r>
            <a:r>
              <a:rPr lang="en-US" baseline="0" dirty="0" smtClean="0"/>
              <a:t>.  What’s important to know is that the development of the Guidelines was a collaborative process over a two-year period of time with many people involved.”  </a:t>
            </a:r>
          </a:p>
          <a:p>
            <a:endParaRPr lang="en-US" baseline="0" dirty="0" smtClean="0"/>
          </a:p>
          <a:p>
            <a:r>
              <a:rPr lang="en-US" b="1" u="sng" baseline="0" dirty="0" smtClean="0"/>
              <a:t>Instructions:</a:t>
            </a:r>
          </a:p>
          <a:p>
            <a:r>
              <a:rPr lang="en-US" baseline="0" dirty="0" smtClean="0"/>
              <a:t>Please read the slide:  </a:t>
            </a:r>
          </a:p>
          <a:p>
            <a:r>
              <a:rPr lang="en-US" b="1" u="sng" baseline="0" dirty="0" smtClean="0"/>
              <a:t>Script: </a:t>
            </a:r>
          </a:p>
          <a:p>
            <a:r>
              <a:rPr lang="en-US" baseline="0" dirty="0" smtClean="0"/>
              <a:t>“This was a Statewide Collaboration made up of </a:t>
            </a:r>
          </a:p>
          <a:p>
            <a:pPr marL="228600" indent="-228600">
              <a:buAutoNum type="arabicParenR"/>
            </a:pPr>
            <a:r>
              <a:rPr lang="en-US" baseline="0" dirty="0" smtClean="0"/>
              <a:t>The </a:t>
            </a:r>
            <a:r>
              <a:rPr lang="en-US" i="1" baseline="0" dirty="0" smtClean="0"/>
              <a:t>Illinois Early Learning Council</a:t>
            </a:r>
            <a:r>
              <a:rPr lang="en-US" baseline="0" dirty="0" smtClean="0"/>
              <a:t>, </a:t>
            </a:r>
          </a:p>
          <a:p>
            <a:pPr marL="228600" indent="-228600">
              <a:buAutoNum type="arabicParenR"/>
            </a:pPr>
            <a:r>
              <a:rPr lang="en-US" i="1" baseline="0" dirty="0" smtClean="0"/>
              <a:t>Infant Toddler Committee</a:t>
            </a:r>
            <a:r>
              <a:rPr lang="en-US" baseline="0" dirty="0" smtClean="0"/>
              <a:t>, </a:t>
            </a:r>
          </a:p>
          <a:p>
            <a:pPr marL="228600" indent="-228600">
              <a:buAutoNum type="arabicParenR"/>
            </a:pPr>
            <a:r>
              <a:rPr lang="en-US" i="1" baseline="0" dirty="0" smtClean="0"/>
              <a:t>Illinois Early Learning Work Group</a:t>
            </a:r>
            <a:r>
              <a:rPr lang="en-US" baseline="0" dirty="0" smtClean="0"/>
              <a:t>, and </a:t>
            </a:r>
          </a:p>
          <a:p>
            <a:pPr marL="228600" indent="-228600">
              <a:buAutoNum type="arabicParenR"/>
            </a:pPr>
            <a:r>
              <a:rPr lang="en-US" i="1" baseline="0" dirty="0" smtClean="0"/>
              <a:t>Illinois Early Learning Guidelines Domain Writing Team</a:t>
            </a:r>
            <a:r>
              <a:rPr lang="en-US" baseline="0" dirty="0" smtClean="0"/>
              <a:t>.</a:t>
            </a:r>
          </a:p>
          <a:p>
            <a:endParaRPr lang="en-US" baseline="0" dirty="0" smtClean="0"/>
          </a:p>
          <a:p>
            <a:r>
              <a:rPr lang="en-US" baseline="0" dirty="0" smtClean="0"/>
              <a:t>When President Obama signed </a:t>
            </a:r>
            <a:r>
              <a:rPr lang="en-US" i="1" baseline="0" dirty="0" smtClean="0"/>
              <a:t>Race to the </a:t>
            </a:r>
            <a:r>
              <a:rPr lang="en-US" b="0" i="1" baseline="0" dirty="0" smtClean="0"/>
              <a:t>Top</a:t>
            </a:r>
            <a:r>
              <a:rPr lang="en-US" b="0" baseline="0" dirty="0" smtClean="0"/>
              <a:t> into law, </a:t>
            </a:r>
            <a:r>
              <a:rPr lang="en-US" baseline="0" dirty="0" smtClean="0"/>
              <a:t>Illinois became one of 20 states who received funds to continue it’s work to advance early learning. Today, the </a:t>
            </a:r>
            <a:r>
              <a:rPr lang="en-US" i="1" baseline="0" dirty="0" smtClean="0"/>
              <a:t>Race to the Top </a:t>
            </a:r>
            <a:r>
              <a:rPr lang="en-US" baseline="0" dirty="0" smtClean="0"/>
              <a:t>funding is being distributed by the </a:t>
            </a:r>
            <a:r>
              <a:rPr lang="en-US" i="1" baseline="0" dirty="0" smtClean="0"/>
              <a:t>Illinois Governor’s Office of Early Childhood Development </a:t>
            </a:r>
            <a:r>
              <a:rPr lang="en-US" baseline="0" dirty="0" smtClean="0"/>
              <a:t>which also oversees its implementation in programs.  This training is funded by those dollars to be sure that program leaders, family child care, center-based and home visiting providers are prepared to use the </a:t>
            </a:r>
            <a:r>
              <a:rPr lang="en-US" i="1" baseline="0" dirty="0" smtClean="0"/>
              <a:t>Illinois Early Learning Guidelines </a:t>
            </a:r>
            <a:r>
              <a:rPr lang="en-US" baseline="0" dirty="0" smtClean="0"/>
              <a:t>in their work with children and families.” </a:t>
            </a:r>
            <a:endParaRPr lang="en-US" dirty="0" smtClean="0"/>
          </a:p>
          <a:p>
            <a:endParaRPr lang="en-US" dirty="0" smtClean="0"/>
          </a:p>
        </p:txBody>
      </p:sp>
    </p:spTree>
    <p:extLst>
      <p:ext uri="{BB962C8B-B14F-4D97-AF65-F5344CB8AC3E}">
        <p14:creationId xmlns:p14="http://schemas.microsoft.com/office/powerpoint/2010/main" val="3854996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ubpresentation main">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881C3DBC-B5E4-405A-87E0-AED39ADB18E4}" type="datetime1">
              <a:rPr lang="en-US" smtClean="0"/>
              <a:t>3/27/2015</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5555AABF-B76D-45FB-A3EB-5F31CCD04C57}" type="slidenum">
              <a:rPr lang="en-US" smtClean="0"/>
              <a:pPr/>
              <a:t>‹#›</a:t>
            </a:fld>
            <a:endParaRPr lang="en-US"/>
          </a:p>
        </p:txBody>
      </p:sp>
      <p:sp>
        <p:nvSpPr>
          <p:cNvPr id="12" name="Rectangle 11"/>
          <p:cNvSpPr/>
          <p:nvPr userDrawn="1"/>
        </p:nvSpPr>
        <p:spPr>
          <a:xfrm>
            <a:off x="0" y="0"/>
            <a:ext cx="12192000" cy="6858000"/>
          </a:xfrm>
          <a:prstGeom prst="rect">
            <a:avLst/>
          </a:prstGeom>
          <a:gradFill flip="none" rotWithShape="1">
            <a:gsLst>
              <a:gs pos="100000">
                <a:schemeClr val="accent2">
                  <a:lumMod val="60000"/>
                  <a:lumOff val="40000"/>
                  <a:alpha val="11000"/>
                </a:schemeClr>
              </a:gs>
              <a:gs pos="0">
                <a:schemeClr val="accent2">
                  <a:lumMod val="60000"/>
                  <a:lumOff val="40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33942806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atin typeface="Franklin Gothic Medium" panose="020B0603020102020204" pitchFamily="34" charset="0"/>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lvl1pPr>
              <a:defRPr>
                <a:latin typeface="Franklin Gothic Medium" panose="020B0603020102020204" pitchFamily="34" charset="0"/>
              </a:defRPr>
            </a:lvl1pPr>
          </a:lstStyle>
          <a:p>
            <a:fld id="{695F015B-134B-403E-A6D4-C49FDD85780B}" type="datetime1">
              <a:rPr lang="en-US" smtClean="0"/>
              <a:pPr/>
              <a:t>3/27/2015</a:t>
            </a:fld>
            <a:endParaRPr lang="en-US"/>
          </a:p>
        </p:txBody>
      </p:sp>
      <p:sp>
        <p:nvSpPr>
          <p:cNvPr id="6" name="Footer Placeholder 5"/>
          <p:cNvSpPr>
            <a:spLocks noGrp="1"/>
          </p:cNvSpPr>
          <p:nvPr>
            <p:ph type="ftr" sz="quarter" idx="11"/>
          </p:nvPr>
        </p:nvSpPr>
        <p:spPr/>
        <p:txBody>
          <a:bodyPr/>
          <a:lstStyle>
            <a:lvl1pPr>
              <a:defRPr>
                <a:latin typeface="Franklin Gothic Medium" panose="020B06030201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latin typeface="Franklin Gothic Medium" panose="020B0603020102020204" pitchFamily="34" charset="0"/>
              </a:defRPr>
            </a:lvl1pPr>
          </a:lstStyle>
          <a:p>
            <a:fld id="{5555AABF-B76D-45FB-A3EB-5F31CCD04C57}"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Franklin Gothic Medium" panose="020B0603020102020204" pitchFamily="34" charset="0"/>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0556728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atin typeface="Franklin Gothic Medium" panose="020B0603020102020204" pitchFamily="34" charset="0"/>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latin typeface="Franklin Gothic Medium" panose="020B0603020102020204" pitchFamily="34" charset="0"/>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latin typeface="Franklin Gothic Medium" panose="020B0603020102020204" pitchFamily="34" charset="0"/>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latin typeface="Franklin Gothic Medium" panose="020B0603020102020204" pitchFamily="34" charset="0"/>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latin typeface="Franklin Gothic Medium" panose="020B0603020102020204" pitchFamily="34" charset="0"/>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latin typeface="Franklin Gothic Medium" panose="020B0603020102020204" pitchFamily="34" charset="0"/>
            </a:endParaRPr>
          </a:p>
        </p:txBody>
      </p:sp>
      <p:sp>
        <p:nvSpPr>
          <p:cNvPr id="12" name="Date Placeholder 11"/>
          <p:cNvSpPr>
            <a:spLocks noGrp="1"/>
          </p:cNvSpPr>
          <p:nvPr>
            <p:ph type="dt" sz="half" idx="10"/>
          </p:nvPr>
        </p:nvSpPr>
        <p:spPr>
          <a:xfrm>
            <a:off x="8331200" y="6248401"/>
            <a:ext cx="3556000" cy="365125"/>
          </a:xfrm>
        </p:spPr>
        <p:txBody>
          <a:bodyPr rtlCol="0"/>
          <a:lstStyle>
            <a:lvl1pPr>
              <a:defRPr>
                <a:latin typeface="Franklin Gothic Medium" panose="020B0603020102020204" pitchFamily="34" charset="0"/>
              </a:defRPr>
            </a:lvl1pPr>
          </a:lstStyle>
          <a:p>
            <a:fld id="{412A4434-6BFE-4701-832F-B9953F7236BE}" type="datetime1">
              <a:rPr lang="en-US" smtClean="0"/>
              <a:pPr/>
              <a:t>3/27/2015</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atin typeface="Franklin Gothic Medium" panose="020B0603020102020204" pitchFamily="34" charset="0"/>
              </a:defRPr>
            </a:lvl1pPr>
          </a:lstStyle>
          <a:p>
            <a:fld id="{5555AABF-B76D-45FB-A3EB-5F31CCD04C57}"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lvl1pPr>
              <a:defRPr>
                <a:latin typeface="Franklin Gothic Medium" panose="020B0603020102020204" pitchFamily="34" charset="0"/>
              </a:defRPr>
            </a:lvl1pPr>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atin typeface="Franklin Gothic Medium" panose="020B0603020102020204" pitchFamily="34" charset="0"/>
              </a:defRPr>
            </a:lvl1pPr>
          </a:lstStyle>
          <a:p>
            <a:r>
              <a:rPr kumimoji="0" lang="en-US" smtClean="0"/>
              <a:t>Click icon to add picture</a:t>
            </a:r>
            <a:endParaRPr kumimoji="0" lang="en-US" dirty="0"/>
          </a:p>
        </p:txBody>
      </p:sp>
    </p:spTree>
    <p:extLst>
      <p:ext uri="{BB962C8B-B14F-4D97-AF65-F5344CB8AC3E}">
        <p14:creationId xmlns:p14="http://schemas.microsoft.com/office/powerpoint/2010/main" val="21834927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presentation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Date Placeholder 2"/>
          <p:cNvSpPr>
            <a:spLocks noGrp="1"/>
          </p:cNvSpPr>
          <p:nvPr>
            <p:ph type="dt" sz="half" idx="10"/>
          </p:nvPr>
        </p:nvSpPr>
        <p:spPr/>
        <p:txBody>
          <a:bodyPr/>
          <a:lstStyle/>
          <a:p>
            <a:fld id="{76BB661B-0877-4972-A25B-9FCFD1E5FE65}" type="datetime1">
              <a:rPr lang="en-US" smtClean="0"/>
              <a:t>3/27/2015</a:t>
            </a:fld>
            <a:endParaRPr lang="en-US"/>
          </a:p>
        </p:txBody>
      </p:sp>
      <p:sp>
        <p:nvSpPr>
          <p:cNvPr id="7" name="Footer Placeholder 6"/>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555AABF-B76D-45FB-A3EB-5F31CCD04C57}" type="slidenum">
              <a:rPr lang="en-US" smtClean="0"/>
              <a:pPr/>
              <a:t>‹#›</a:t>
            </a:fld>
            <a:endParaRPr lang="en-US"/>
          </a:p>
        </p:txBody>
      </p:sp>
      <p:sp>
        <p:nvSpPr>
          <p:cNvPr id="11" name="Rectangle 10"/>
          <p:cNvSpPr/>
          <p:nvPr userDrawn="1"/>
        </p:nvSpPr>
        <p:spPr>
          <a:xfrm>
            <a:off x="0" y="0"/>
            <a:ext cx="12192000" cy="6858000"/>
          </a:xfrm>
          <a:prstGeom prst="rect">
            <a:avLst/>
          </a:prstGeom>
          <a:gradFill flip="none" rotWithShape="1">
            <a:gsLst>
              <a:gs pos="100000">
                <a:schemeClr val="tx2">
                  <a:lumMod val="60000"/>
                  <a:lumOff val="40000"/>
                  <a:alpha val="20000"/>
                </a:schemeClr>
              </a:gs>
              <a:gs pos="0">
                <a:schemeClr val="tx2">
                  <a:lumMod val="40000"/>
                  <a:lumOff val="60000"/>
                  <a:alpha val="8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51411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ubpresentation final">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6ECE6E7-072B-41A6-8178-FCFD1F9EA58D}" type="datetime1">
              <a:rPr lang="en-US" smtClean="0"/>
              <a:t>3/27/2015</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5555AABF-B76D-45FB-A3EB-5F31CCD04C57}"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
        <p:nvSpPr>
          <p:cNvPr id="11" name="Rectangle 10"/>
          <p:cNvSpPr/>
          <p:nvPr userDrawn="1"/>
        </p:nvSpPr>
        <p:spPr>
          <a:xfrm>
            <a:off x="0" y="0"/>
            <a:ext cx="12192000" cy="6858000"/>
          </a:xfrm>
          <a:prstGeom prst="rect">
            <a:avLst/>
          </a:prstGeom>
          <a:gradFill flip="none" rotWithShape="1">
            <a:gsLst>
              <a:gs pos="100000">
                <a:schemeClr val="tx2">
                  <a:lumMod val="60000"/>
                  <a:lumOff val="40000"/>
                  <a:alpha val="20000"/>
                </a:schemeClr>
              </a:gs>
              <a:gs pos="0">
                <a:schemeClr val="tx2">
                  <a:lumMod val="40000"/>
                  <a:lumOff val="60000"/>
                  <a:alpha val="8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5063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40A5A7D9-1A58-48C7-BB08-C9E197C787DA}" type="datetime1">
              <a:rPr lang="en-US" smtClean="0"/>
              <a:t>3/27/2015</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5555AABF-B76D-45FB-A3EB-5F31CCD04C57}" type="slidenum">
              <a:rPr lang="en-US" smtClean="0"/>
              <a:pPr/>
              <a:t>‹#›</a:t>
            </a:fld>
            <a:endParaRPr lang="en-US"/>
          </a:p>
        </p:txBody>
      </p:sp>
      <p:sp>
        <p:nvSpPr>
          <p:cNvPr id="13" name="Rectangle 12"/>
          <p:cNvSpPr/>
          <p:nvPr userDrawn="1"/>
        </p:nvSpPr>
        <p:spPr>
          <a:xfrm>
            <a:off x="0" y="0"/>
            <a:ext cx="12192000" cy="6858000"/>
          </a:xfrm>
          <a:prstGeom prst="rect">
            <a:avLst/>
          </a:prstGeom>
          <a:gradFill flip="none" rotWithShape="1">
            <a:gsLst>
              <a:gs pos="100000">
                <a:schemeClr val="tx2">
                  <a:lumMod val="60000"/>
                  <a:lumOff val="40000"/>
                  <a:alpha val="20000"/>
                </a:schemeClr>
              </a:gs>
              <a:gs pos="0">
                <a:schemeClr val="tx2">
                  <a:lumMod val="40000"/>
                  <a:lumOff val="60000"/>
                  <a:alpha val="8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2448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gradFill flip="none" rotWithShape="1">
            <a:gsLst>
              <a:gs pos="100000">
                <a:schemeClr val="accent2">
                  <a:lumMod val="60000"/>
                  <a:lumOff val="40000"/>
                  <a:alpha val="11000"/>
                </a:schemeClr>
              </a:gs>
              <a:gs pos="0">
                <a:schemeClr val="accent2">
                  <a:lumMod val="60000"/>
                  <a:lumOff val="40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2" name="Title 1"/>
          <p:cNvSpPr>
            <a:spLocks noGrp="1"/>
          </p:cNvSpPr>
          <p:nvPr>
            <p:ph type="title"/>
          </p:nvPr>
        </p:nvSpPr>
        <p:spPr>
          <a:xfrm>
            <a:off x="816864" y="228600"/>
            <a:ext cx="10871200" cy="990600"/>
          </a:xfrm>
        </p:spPr>
        <p:txBody>
          <a:bodyPr/>
          <a:lstStyle>
            <a:lvl1pPr>
              <a:defRPr>
                <a:latin typeface="Franklin Gothic Medium" panose="020B0603020102020204" pitchFamily="34" charset="0"/>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5EF605EF-CCD3-485F-BB2F-886777549617}" type="datetime1">
              <a:rPr lang="en-US" smtClean="0"/>
              <a:t>3/27/2015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555AABF-B76D-45FB-A3EB-5F31CCD04C57}"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35341103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gradFill flip="none" rotWithShape="1">
            <a:gsLst>
              <a:gs pos="100000">
                <a:schemeClr val="accent2">
                  <a:lumMod val="60000"/>
                  <a:lumOff val="40000"/>
                  <a:alpha val="11000"/>
                </a:schemeClr>
              </a:gs>
              <a:gs pos="0">
                <a:schemeClr val="accent2">
                  <a:lumMod val="60000"/>
                  <a:lumOff val="40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latin typeface="Franklin Gothic Medium" panose="020B0603020102020204" pitchFamily="34" charset="0"/>
            </a:endParaRPr>
          </a:p>
        </p:txBody>
      </p:sp>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latin typeface="Franklin Gothic Medium" panose="020B0603020102020204"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latin typeface="Franklin Gothic Medium" panose="020B0603020102020204" pitchFamily="34" charset="0"/>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latin typeface="Franklin Gothic Medium" panose="020B0603020102020204" pitchFamily="34" charset="0"/>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latin typeface="Franklin Gothic Medium" panose="020B0603020102020204" pitchFamily="34" charset="0"/>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latin typeface="Franklin Gothic Medium" panose="020B0603020102020204" pitchFamily="34" charset="0"/>
              </a:defRPr>
            </a:lvl1pPr>
          </a:lstStyle>
          <a:p>
            <a:r>
              <a:rPr kumimoji="0" lang="en-US" dirty="0" smtClean="0"/>
              <a:t>Click to edit Master title style</a:t>
            </a:r>
            <a:endParaRPr kumimoji="0" lang="en-US" dirty="0"/>
          </a:p>
        </p:txBody>
      </p:sp>
      <p:sp>
        <p:nvSpPr>
          <p:cNvPr id="12" name="Date Placeholder 11"/>
          <p:cNvSpPr>
            <a:spLocks noGrp="1"/>
          </p:cNvSpPr>
          <p:nvPr>
            <p:ph type="dt" sz="half" idx="10"/>
          </p:nvPr>
        </p:nvSpPr>
        <p:spPr/>
        <p:txBody>
          <a:bodyPr/>
          <a:lstStyle>
            <a:lvl1pPr>
              <a:defRPr>
                <a:latin typeface="Franklin Gothic Medium" panose="020B0603020102020204" pitchFamily="34" charset="0"/>
              </a:defRPr>
            </a:lvl1pPr>
          </a:lstStyle>
          <a:p>
            <a:fld id="{7727191F-04A3-44A5-8E67-13DAA45B8D10}" type="datetime1">
              <a:rPr lang="en-US" smtClean="0"/>
              <a:pPr/>
              <a:t>3/27/2015</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latin typeface="Franklin Gothic Medium" panose="020B0603020102020204" pitchFamily="34" charset="0"/>
              </a:defRPr>
            </a:lvl1pPr>
          </a:lstStyle>
          <a:p>
            <a:fld id="{5555AABF-B76D-45FB-A3EB-5F31CCD04C57}" type="slidenum">
              <a:rPr lang="en-US" smtClean="0"/>
              <a:pPr/>
              <a:t>‹#›</a:t>
            </a:fld>
            <a:endParaRPr lang="en-US"/>
          </a:p>
        </p:txBody>
      </p:sp>
      <p:sp>
        <p:nvSpPr>
          <p:cNvPr id="14" name="Footer Placeholder 13"/>
          <p:cNvSpPr>
            <a:spLocks noGrp="1"/>
          </p:cNvSpPr>
          <p:nvPr>
            <p:ph type="ftr" sz="quarter" idx="12"/>
          </p:nvPr>
        </p:nvSpPr>
        <p:spPr/>
        <p:txBody>
          <a:bodyPr/>
          <a:lstStyle>
            <a:lvl1pPr>
              <a:defRPr>
                <a:latin typeface="Franklin Gothic Medium" panose="020B0603020102020204" pitchFamily="34" charset="0"/>
              </a:defRPr>
            </a:lvl1pPr>
          </a:lstStyle>
          <a:p>
            <a:endParaRPr lang="en-US"/>
          </a:p>
        </p:txBody>
      </p:sp>
    </p:spTree>
    <p:extLst>
      <p:ext uri="{BB962C8B-B14F-4D97-AF65-F5344CB8AC3E}">
        <p14:creationId xmlns:p14="http://schemas.microsoft.com/office/powerpoint/2010/main" val="8274851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gradFill flip="none" rotWithShape="1">
            <a:gsLst>
              <a:gs pos="100000">
                <a:schemeClr val="accent2">
                  <a:lumMod val="60000"/>
                  <a:lumOff val="40000"/>
                  <a:alpha val="11000"/>
                </a:schemeClr>
              </a:gs>
              <a:gs pos="0">
                <a:schemeClr val="accent2">
                  <a:lumMod val="60000"/>
                  <a:lumOff val="40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latin typeface="Franklin Gothic Medium" panose="020B0603020102020204" pitchFamily="34" charset="0"/>
            </a:endParaRPr>
          </a:p>
        </p:txBody>
      </p:sp>
      <p:sp>
        <p:nvSpPr>
          <p:cNvPr id="2" name="Title 1"/>
          <p:cNvSpPr>
            <a:spLocks noGrp="1"/>
          </p:cNvSpPr>
          <p:nvPr>
            <p:ph type="title"/>
          </p:nvPr>
        </p:nvSpPr>
        <p:spPr/>
        <p:txBody>
          <a:bodyPr/>
          <a:lstStyle>
            <a:lvl1pPr>
              <a:defRPr>
                <a:latin typeface="Franklin Gothic Medium" panose="020B0603020102020204" pitchFamily="34" charset="0"/>
              </a:defRPr>
            </a:lvl1p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lvl1pPr>
              <a:defRPr>
                <a:latin typeface="Franklin Gothic Medium" panose="020B0603020102020204" pitchFamily="34" charset="0"/>
              </a:defRPr>
            </a:lvl1pPr>
          </a:lstStyle>
          <a:p>
            <a:fld id="{683E9B06-DA16-4D7F-8F84-1C1DC5196955}" type="datetime1">
              <a:rPr lang="en-US" smtClean="0"/>
              <a:pPr/>
              <a:t>3/27/2015</a:t>
            </a:fld>
            <a:endParaRPr lang="en-US"/>
          </a:p>
        </p:txBody>
      </p:sp>
      <p:sp>
        <p:nvSpPr>
          <p:cNvPr id="10" name="Slide Number Placeholder 9"/>
          <p:cNvSpPr>
            <a:spLocks noGrp="1"/>
          </p:cNvSpPr>
          <p:nvPr>
            <p:ph type="sldNum" sz="quarter" idx="16"/>
          </p:nvPr>
        </p:nvSpPr>
        <p:spPr/>
        <p:txBody>
          <a:bodyPr rtlCol="0"/>
          <a:lstStyle>
            <a:lvl1pPr>
              <a:defRPr>
                <a:latin typeface="Franklin Gothic Medium" panose="020B0603020102020204" pitchFamily="34" charset="0"/>
              </a:defRPr>
            </a:lvl1pPr>
          </a:lstStyle>
          <a:p>
            <a:fld id="{5555AABF-B76D-45FB-A3EB-5F31CCD04C57}" type="slidenum">
              <a:rPr lang="en-US" smtClean="0"/>
              <a:pPr/>
              <a:t>‹#›</a:t>
            </a:fld>
            <a:endParaRPr lang="en-US"/>
          </a:p>
        </p:txBody>
      </p:sp>
      <p:sp>
        <p:nvSpPr>
          <p:cNvPr id="12" name="Footer Placeholder 11"/>
          <p:cNvSpPr>
            <a:spLocks noGrp="1"/>
          </p:cNvSpPr>
          <p:nvPr>
            <p:ph type="ftr" sz="quarter" idx="17"/>
          </p:nvPr>
        </p:nvSpPr>
        <p:spPr/>
        <p:txBody>
          <a:bodyPr rtlCol="0"/>
          <a:lstStyle>
            <a:lvl1pPr>
              <a:defRPr>
                <a:latin typeface="Franklin Gothic Medium" panose="020B0603020102020204" pitchFamily="34" charset="0"/>
              </a:defRPr>
            </a:lvl1pPr>
          </a:lstStyle>
          <a:p>
            <a:endParaRPr lang="en-US"/>
          </a:p>
        </p:txBody>
      </p:sp>
    </p:spTree>
    <p:extLst>
      <p:ext uri="{BB962C8B-B14F-4D97-AF65-F5344CB8AC3E}">
        <p14:creationId xmlns:p14="http://schemas.microsoft.com/office/powerpoint/2010/main" val="22611269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gradFill flip="none" rotWithShape="1">
            <a:gsLst>
              <a:gs pos="100000">
                <a:schemeClr val="accent2">
                  <a:lumMod val="60000"/>
                  <a:lumOff val="40000"/>
                  <a:alpha val="11000"/>
                </a:schemeClr>
              </a:gs>
              <a:gs pos="0">
                <a:schemeClr val="accent2">
                  <a:lumMod val="60000"/>
                  <a:lumOff val="40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latin typeface="Franklin Gothic Medium" panose="020B0603020102020204" pitchFamily="34" charset="0"/>
            </a:endParaRPr>
          </a:p>
        </p:txBody>
      </p:sp>
      <p:sp>
        <p:nvSpPr>
          <p:cNvPr id="2" name="Title 1"/>
          <p:cNvSpPr>
            <a:spLocks noGrp="1"/>
          </p:cNvSpPr>
          <p:nvPr>
            <p:ph type="title"/>
          </p:nvPr>
        </p:nvSpPr>
        <p:spPr>
          <a:xfrm>
            <a:off x="711200" y="273050"/>
            <a:ext cx="10871200" cy="869950"/>
          </a:xfrm>
        </p:spPr>
        <p:txBody>
          <a:bodyPr anchor="ctr"/>
          <a:lstStyle>
            <a:lvl1pPr>
              <a:defRPr>
                <a:latin typeface="Franklin Gothic Medium" panose="020B0603020102020204" pitchFamily="34" charset="0"/>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lvl1pPr>
              <a:defRPr>
                <a:latin typeface="Franklin Gothic Medium" panose="020B0603020102020204" pitchFamily="34" charset="0"/>
              </a:defRPr>
            </a:lvl1pPr>
          </a:lstStyle>
          <a:p>
            <a:fld id="{A259893A-FAF3-40F0-B601-F7E3032F21F7}" type="datetime1">
              <a:rPr lang="en-US" smtClean="0"/>
              <a:pPr/>
              <a:t>3/27/2015</a:t>
            </a:fld>
            <a:endParaRPr lang="en-US"/>
          </a:p>
        </p:txBody>
      </p:sp>
      <p:sp>
        <p:nvSpPr>
          <p:cNvPr id="12" name="Slide Number Placeholder 11"/>
          <p:cNvSpPr>
            <a:spLocks noGrp="1"/>
          </p:cNvSpPr>
          <p:nvPr>
            <p:ph type="sldNum" sz="quarter" idx="16"/>
          </p:nvPr>
        </p:nvSpPr>
        <p:spPr/>
        <p:txBody>
          <a:bodyPr rtlCol="0"/>
          <a:lstStyle>
            <a:lvl1pPr>
              <a:defRPr>
                <a:latin typeface="Franklin Gothic Medium" panose="020B0603020102020204" pitchFamily="34" charset="0"/>
              </a:defRPr>
            </a:lvl1pPr>
          </a:lstStyle>
          <a:p>
            <a:fld id="{5555AABF-B76D-45FB-A3EB-5F31CCD04C57}" type="slidenum">
              <a:rPr lang="en-US" smtClean="0"/>
              <a:pPr/>
              <a:t>‹#›</a:t>
            </a:fld>
            <a:endParaRPr lang="en-US"/>
          </a:p>
        </p:txBody>
      </p:sp>
      <p:sp>
        <p:nvSpPr>
          <p:cNvPr id="14" name="Footer Placeholder 13"/>
          <p:cNvSpPr>
            <a:spLocks noGrp="1"/>
          </p:cNvSpPr>
          <p:nvPr>
            <p:ph type="ftr" sz="quarter" idx="17"/>
          </p:nvPr>
        </p:nvSpPr>
        <p:spPr/>
        <p:txBody>
          <a:bodyPr rtlCol="0"/>
          <a:lstStyle>
            <a:lvl1pPr>
              <a:defRPr>
                <a:latin typeface="Franklin Gothic Medium" panose="020B0603020102020204" pitchFamily="34" charset="0"/>
              </a:defRPr>
            </a:lvl1pPr>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latin typeface="Franklin Gothic Medium" panose="020B0603020102020204" pitchFamily="34" charset="0"/>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latin typeface="Franklin Gothic Medium" panose="020B0603020102020204" pitchFamily="34" charset="0"/>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771944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flip="none" rotWithShape="1">
            <a:gsLst>
              <a:gs pos="100000">
                <a:schemeClr val="accent2">
                  <a:lumMod val="60000"/>
                  <a:lumOff val="40000"/>
                  <a:alpha val="11000"/>
                </a:schemeClr>
              </a:gs>
              <a:gs pos="0">
                <a:schemeClr val="accent2">
                  <a:lumMod val="60000"/>
                  <a:lumOff val="40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latin typeface="Franklin Gothic Medium" panose="020B0603020102020204" pitchFamily="34" charset="0"/>
            </a:endParaRPr>
          </a:p>
        </p:txBody>
      </p:sp>
      <p:sp>
        <p:nvSpPr>
          <p:cNvPr id="2" name="Title 1"/>
          <p:cNvSpPr>
            <a:spLocks noGrp="1"/>
          </p:cNvSpPr>
          <p:nvPr>
            <p:ph type="title"/>
          </p:nvPr>
        </p:nvSpPr>
        <p:spPr/>
        <p:txBody>
          <a:bodyPr/>
          <a:lstStyle>
            <a:lvl1pPr>
              <a:defRPr>
                <a:latin typeface="Franklin Gothic Medium" panose="020B0603020102020204" pitchFamily="34" charset="0"/>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lvl1pPr>
              <a:defRPr>
                <a:latin typeface="Franklin Gothic Medium" panose="020B0603020102020204" pitchFamily="34" charset="0"/>
              </a:defRPr>
            </a:lvl1pPr>
          </a:lstStyle>
          <a:p>
            <a:fld id="{3C283AA6-79E4-490A-BE49-E61862C11843}" type="datetime1">
              <a:rPr lang="en-US" smtClean="0"/>
              <a:pPr/>
              <a:t>3/27/2015</a:t>
            </a:fld>
            <a:endParaRPr lang="en-US"/>
          </a:p>
        </p:txBody>
      </p:sp>
      <p:sp>
        <p:nvSpPr>
          <p:cNvPr id="4" name="Footer Placeholder 3"/>
          <p:cNvSpPr>
            <a:spLocks noGrp="1"/>
          </p:cNvSpPr>
          <p:nvPr>
            <p:ph type="ftr" sz="quarter" idx="11"/>
          </p:nvPr>
        </p:nvSpPr>
        <p:spPr/>
        <p:txBody>
          <a:bodyPr/>
          <a:lstStyle>
            <a:lvl1pPr>
              <a:defRPr>
                <a:latin typeface="Franklin Gothic Medium" panose="020B06030201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latin typeface="Franklin Gothic Medium" panose="020B0603020102020204" pitchFamily="34" charset="0"/>
              </a:defRPr>
            </a:lvl1pPr>
          </a:lstStyle>
          <a:p>
            <a:fld id="{5555AABF-B76D-45FB-A3EB-5F31CCD04C57}" type="slidenum">
              <a:rPr lang="en-US" smtClean="0"/>
              <a:pPr/>
              <a:t>‹#›</a:t>
            </a:fld>
            <a:endParaRPr lang="en-US"/>
          </a:p>
        </p:txBody>
      </p:sp>
    </p:spTree>
    <p:extLst>
      <p:ext uri="{BB962C8B-B14F-4D97-AF65-F5344CB8AC3E}">
        <p14:creationId xmlns:p14="http://schemas.microsoft.com/office/powerpoint/2010/main" val="13297231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595DEB77-AC2E-4031-8533-67BA4226C060}" type="datetime1">
              <a:rPr lang="en-US" smtClean="0"/>
              <a:t>3/27/2015</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555AABF-B76D-45FB-A3EB-5F31CCD04C57}" type="slidenum">
              <a:rPr lang="en-US" smtClean="0"/>
              <a:pPr/>
              <a:t>‹#›</a:t>
            </a:fld>
            <a:endParaRPr lang="en-US"/>
          </a:p>
        </p:txBody>
      </p:sp>
    </p:spTree>
    <p:extLst>
      <p:ext uri="{BB962C8B-B14F-4D97-AF65-F5344CB8AC3E}">
        <p14:creationId xmlns:p14="http://schemas.microsoft.com/office/powerpoint/2010/main" val="319554490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74" r:id="rId4"/>
    <p:sldLayoutId id="2147483775" r:id="rId5"/>
    <p:sldLayoutId id="2147483776" r:id="rId6"/>
    <p:sldLayoutId id="2147483777" r:id="rId7"/>
    <p:sldLayoutId id="2147483778" r:id="rId8"/>
    <p:sldLayoutId id="2147483779" r:id="rId9"/>
    <p:sldLayoutId id="2147483782" r:id="rId10"/>
    <p:sldLayoutId id="2147483783" r:id="rId11"/>
  </p:sldLayoutIdLst>
  <p:timing>
    <p:tnLst>
      <p:par>
        <p:cTn id="1" dur="indefinite" restart="never" nodeType="tmRoot"/>
      </p:par>
    </p:tnLst>
  </p:timing>
  <p:hf sldNum="0" hdr="0" ftr="0" dt="0"/>
  <p:txStyles>
    <p:titleStyle>
      <a:lvl1pPr algn="l" rtl="0" eaLnBrk="1" latinLnBrk="0" hangingPunct="1">
        <a:spcBef>
          <a:spcPct val="0"/>
        </a:spcBef>
        <a:buNone/>
        <a:defRPr kumimoji="0" sz="4400" b="0" i="0" u="none"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b="0" i="0" u="none"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d1f8b3X4uI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youtube.com/watch?v=N3PBjecBto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youtu.be/GndC_UQ-Tn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pPr algn="ctr"/>
            <a:r>
              <a:rPr lang="en-US" sz="4000" dirty="0" smtClean="0">
                <a:latin typeface="Franklin Gothic Medium" panose="020B0603020102020204" pitchFamily="34" charset="0"/>
                <a:cs typeface="Arial" panose="020B0604020202020204" pitchFamily="34" charset="0"/>
              </a:rPr>
              <a:t>WELCOME</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8" name="TextBox 7"/>
          <p:cNvSpPr txBox="1"/>
          <p:nvPr/>
        </p:nvSpPr>
        <p:spPr>
          <a:xfrm>
            <a:off x="0" y="304803"/>
            <a:ext cx="8195733" cy="4708981"/>
          </a:xfrm>
          <a:prstGeom prst="rect">
            <a:avLst/>
          </a:prstGeom>
          <a:noFill/>
        </p:spPr>
        <p:txBody>
          <a:bodyPr wrap="square" rtlCol="0">
            <a:spAutoFit/>
          </a:bodyPr>
          <a:lstStyle/>
          <a:p>
            <a:pPr algn="ctr"/>
            <a:r>
              <a:rPr lang="en-US" sz="6000" dirty="0" smtClean="0">
                <a:solidFill>
                  <a:srgbClr val="9F2936">
                    <a:lumMod val="50000"/>
                  </a:srgbClr>
                </a:solidFill>
                <a:latin typeface="Franklin Gothic Medium" panose="020B0603020102020204" pitchFamily="34" charset="0"/>
                <a:cs typeface="Arial" panose="020B0604020202020204" pitchFamily="34" charset="0"/>
              </a:rPr>
              <a:t>ILLINOIS</a:t>
            </a:r>
          </a:p>
          <a:p>
            <a:pPr algn="ctr"/>
            <a:r>
              <a:rPr lang="en-US" sz="6000" dirty="0" smtClean="0">
                <a:solidFill>
                  <a:srgbClr val="9F2936">
                    <a:lumMod val="50000"/>
                  </a:srgbClr>
                </a:solidFill>
                <a:latin typeface="Franklin Gothic Medium" panose="020B0603020102020204" pitchFamily="34" charset="0"/>
                <a:cs typeface="Arial" panose="020B0604020202020204" pitchFamily="34" charset="0"/>
              </a:rPr>
              <a:t>EARLY LEARNING</a:t>
            </a:r>
          </a:p>
          <a:p>
            <a:pPr algn="ctr"/>
            <a:r>
              <a:rPr lang="en-US" sz="6000" dirty="0" smtClean="0">
                <a:solidFill>
                  <a:srgbClr val="9F2936">
                    <a:lumMod val="50000"/>
                  </a:srgbClr>
                </a:solidFill>
                <a:latin typeface="Franklin Gothic Medium" panose="020B0603020102020204" pitchFamily="34" charset="0"/>
                <a:cs typeface="Arial" panose="020B0604020202020204" pitchFamily="34" charset="0"/>
              </a:rPr>
              <a:t>GUIDELINES</a:t>
            </a:r>
            <a:r>
              <a:rPr lang="en-US" sz="4400" dirty="0" smtClean="0">
                <a:solidFill>
                  <a:srgbClr val="9F2936">
                    <a:lumMod val="50000"/>
                  </a:srgbClr>
                </a:solidFill>
                <a:latin typeface="Franklin Gothic Medium" panose="020B0603020102020204" pitchFamily="34" charset="0"/>
                <a:cs typeface="Arial" panose="020B0604020202020204" pitchFamily="34" charset="0"/>
              </a:rPr>
              <a:t/>
            </a:r>
            <a:br>
              <a:rPr lang="en-US" sz="4400" dirty="0" smtClean="0">
                <a:solidFill>
                  <a:srgbClr val="9F2936">
                    <a:lumMod val="50000"/>
                  </a:srgbClr>
                </a:solidFill>
                <a:latin typeface="Franklin Gothic Medium" panose="020B0603020102020204" pitchFamily="34" charset="0"/>
                <a:cs typeface="Arial" panose="020B0604020202020204" pitchFamily="34" charset="0"/>
              </a:rPr>
            </a:br>
            <a:r>
              <a:rPr lang="en-US" sz="4400" dirty="0" smtClean="0">
                <a:solidFill>
                  <a:srgbClr val="9F2936">
                    <a:lumMod val="50000"/>
                  </a:srgbClr>
                </a:solidFill>
                <a:latin typeface="Franklin Gothic Medium" panose="020B0603020102020204" pitchFamily="34" charset="0"/>
                <a:cs typeface="Arial" panose="020B0604020202020204" pitchFamily="34" charset="0"/>
              </a:rPr>
              <a:t> </a:t>
            </a:r>
            <a:br>
              <a:rPr lang="en-US" sz="4400" dirty="0" smtClean="0">
                <a:solidFill>
                  <a:srgbClr val="9F2936">
                    <a:lumMod val="50000"/>
                  </a:srgbClr>
                </a:solidFill>
                <a:latin typeface="Franklin Gothic Medium" panose="020B0603020102020204" pitchFamily="34" charset="0"/>
                <a:cs typeface="Arial" panose="020B0604020202020204" pitchFamily="34" charset="0"/>
              </a:rPr>
            </a:br>
            <a:r>
              <a:rPr lang="en-US" sz="4400" i="1" dirty="0" smtClean="0">
                <a:solidFill>
                  <a:srgbClr val="9F2936">
                    <a:lumMod val="50000"/>
                  </a:srgbClr>
                </a:solidFill>
                <a:latin typeface="Franklin Gothic Medium" panose="020B0603020102020204" pitchFamily="34" charset="0"/>
                <a:cs typeface="Arial" panose="020B0604020202020204" pitchFamily="34" charset="0"/>
              </a:rPr>
              <a:t>For Home Visitors</a:t>
            </a:r>
          </a:p>
          <a:p>
            <a:pPr algn="ctr"/>
            <a:r>
              <a:rPr lang="en-US" sz="3200" dirty="0" smtClean="0">
                <a:solidFill>
                  <a:srgbClr val="9F2936">
                    <a:lumMod val="50000"/>
                  </a:srgbClr>
                </a:solidFill>
                <a:latin typeface="Franklin Gothic Medium" panose="020B0603020102020204" pitchFamily="34" charset="0"/>
                <a:cs typeface="Arial" panose="020B0604020202020204" pitchFamily="34" charset="0"/>
              </a:rPr>
              <a:t>(Trainer’s Manual)</a:t>
            </a:r>
            <a:endParaRPr lang="en-US" sz="3200" dirty="0">
              <a:solidFill>
                <a:srgbClr val="9F2936">
                  <a:lumMod val="50000"/>
                </a:srgbClr>
              </a:solidFill>
              <a:latin typeface="Franklin Gothic Medium" panose="020B060302010202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91500" y="0"/>
            <a:ext cx="4000500" cy="603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314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accent2">
                    <a:lumMod val="50000"/>
                  </a:schemeClr>
                </a:solidFill>
                <a:latin typeface="Franklin Gothic Medium" panose="020B0603020102020204" pitchFamily="34" charset="0"/>
                <a:cs typeface="Arial" panose="020B0604020202020204" pitchFamily="34" charset="0"/>
              </a:rPr>
              <a:t>Purposes</a:t>
            </a:r>
            <a:endParaRPr lang="en-US" sz="2800" dirty="0">
              <a:solidFill>
                <a:schemeClr val="accent2">
                  <a:lumMod val="50000"/>
                </a:schemeClr>
              </a:solidFill>
              <a:latin typeface="Franklin Gothic Medium" panose="020B0603020102020204" pitchFamily="34" charset="0"/>
              <a:cs typeface="Arial" panose="020B0604020202020204" pitchFamily="34" charset="0"/>
            </a:endParaRPr>
          </a:p>
        </p:txBody>
      </p:sp>
      <p:sp>
        <p:nvSpPr>
          <p:cNvPr id="3" name="Content Placeholder 2"/>
          <p:cNvSpPr>
            <a:spLocks noGrp="1"/>
          </p:cNvSpPr>
          <p:nvPr>
            <p:ph sz="quarter" idx="1"/>
          </p:nvPr>
        </p:nvSpPr>
        <p:spPr>
          <a:xfrm>
            <a:off x="816864" y="1535289"/>
            <a:ext cx="6678958" cy="5334000"/>
          </a:xfrm>
          <a:noFill/>
          <a:ln>
            <a:noFill/>
          </a:ln>
        </p:spPr>
        <p:txBody>
          <a:bodyPr anchor="ctr">
            <a:normAutofit/>
          </a:bodyPr>
          <a:lstStyle/>
          <a:p>
            <a:pPr marL="4763" lvl="2" indent="6350">
              <a:lnSpc>
                <a:spcPct val="150000"/>
              </a:lnSpc>
              <a:spcBef>
                <a:spcPts val="0"/>
              </a:spcBef>
              <a:spcAft>
                <a:spcPts val="3000"/>
              </a:spcAft>
              <a:buClr>
                <a:schemeClr val="accent2">
                  <a:lumMod val="75000"/>
                </a:schemeClr>
              </a:buClr>
              <a:buSzPct val="100000"/>
              <a:buFont typeface="Wingdings" panose="05000000000000000000" pitchFamily="2" charset="2"/>
              <a:buChar char="§"/>
              <a:defRPr/>
            </a:pPr>
            <a:r>
              <a:rPr lang="en-US" sz="2800" dirty="0" smtClean="0">
                <a:latin typeface="Franklin Gothic Medium" panose="020B0603020102020204" pitchFamily="34" charset="0"/>
                <a:cs typeface="Arial" pitchFamily="34" charset="0"/>
              </a:rPr>
              <a:t> Create </a:t>
            </a:r>
            <a:r>
              <a:rPr lang="en-US" sz="2800" dirty="0">
                <a:latin typeface="Franklin Gothic Medium" panose="020B0603020102020204" pitchFamily="34" charset="0"/>
                <a:cs typeface="Arial" pitchFamily="34" charset="0"/>
              </a:rPr>
              <a:t>a foundational understanding</a:t>
            </a:r>
          </a:p>
          <a:p>
            <a:pPr marL="4763" lvl="2" indent="6350">
              <a:lnSpc>
                <a:spcPct val="150000"/>
              </a:lnSpc>
              <a:spcBef>
                <a:spcPts val="0"/>
              </a:spcBef>
              <a:spcAft>
                <a:spcPts val="3000"/>
              </a:spcAft>
              <a:buClr>
                <a:schemeClr val="accent2">
                  <a:lumMod val="75000"/>
                </a:schemeClr>
              </a:buClr>
              <a:buSzPct val="100000"/>
              <a:buFont typeface="Wingdings" panose="05000000000000000000" pitchFamily="2" charset="2"/>
              <a:buChar char="§"/>
              <a:defRPr/>
            </a:pPr>
            <a:r>
              <a:rPr lang="en-US" sz="2800" dirty="0" smtClean="0">
                <a:latin typeface="Franklin Gothic Medium" panose="020B0603020102020204" pitchFamily="34" charset="0"/>
                <a:cs typeface="Arial" pitchFamily="34" charset="0"/>
              </a:rPr>
              <a:t> Improve </a:t>
            </a:r>
            <a:r>
              <a:rPr lang="en-US" sz="2800" dirty="0">
                <a:latin typeface="Franklin Gothic Medium" panose="020B0603020102020204" pitchFamily="34" charset="0"/>
                <a:cs typeface="Arial" pitchFamily="34" charset="0"/>
              </a:rPr>
              <a:t>the quality of care and learning</a:t>
            </a:r>
          </a:p>
          <a:p>
            <a:pPr marL="4763" lvl="2" indent="6350">
              <a:lnSpc>
                <a:spcPct val="150000"/>
              </a:lnSpc>
              <a:spcBef>
                <a:spcPts val="0"/>
              </a:spcBef>
              <a:spcAft>
                <a:spcPts val="3000"/>
              </a:spcAft>
              <a:buClr>
                <a:schemeClr val="accent2">
                  <a:lumMod val="75000"/>
                </a:schemeClr>
              </a:buClr>
              <a:buSzPct val="100000"/>
              <a:buFont typeface="Wingdings" panose="05000000000000000000" pitchFamily="2" charset="2"/>
              <a:buChar char="§"/>
              <a:defRPr/>
            </a:pPr>
            <a:r>
              <a:rPr lang="en-US" sz="2800" dirty="0" smtClean="0">
                <a:latin typeface="Franklin Gothic Medium" panose="020B0603020102020204" pitchFamily="34" charset="0"/>
                <a:cs typeface="Arial" pitchFamily="34" charset="0"/>
              </a:rPr>
              <a:t> Develop </a:t>
            </a:r>
            <a:r>
              <a:rPr lang="en-US" sz="2800" dirty="0">
                <a:latin typeface="Franklin Gothic Medium" panose="020B0603020102020204" pitchFamily="34" charset="0"/>
                <a:cs typeface="Arial" pitchFamily="34" charset="0"/>
              </a:rPr>
              <a:t>a more qualified </a:t>
            </a:r>
            <a:r>
              <a:rPr lang="en-US" sz="2800" dirty="0" smtClean="0">
                <a:latin typeface="Franklin Gothic Medium" panose="020B0603020102020204" pitchFamily="34" charset="0"/>
                <a:cs typeface="Arial" pitchFamily="34" charset="0"/>
              </a:rPr>
              <a:t>workforce</a:t>
            </a:r>
          </a:p>
          <a:p>
            <a:pPr marL="4763" lvl="2" indent="6350">
              <a:lnSpc>
                <a:spcPct val="150000"/>
              </a:lnSpc>
              <a:spcBef>
                <a:spcPts val="0"/>
              </a:spcBef>
              <a:spcAft>
                <a:spcPts val="3000"/>
              </a:spcAft>
              <a:buClr>
                <a:schemeClr val="accent2">
                  <a:lumMod val="75000"/>
                </a:schemeClr>
              </a:buClr>
              <a:buSzPct val="100000"/>
              <a:buFont typeface="Wingdings" panose="05000000000000000000" pitchFamily="2" charset="2"/>
              <a:buChar char="§"/>
              <a:defRPr/>
            </a:pPr>
            <a:r>
              <a:rPr lang="en-US" sz="2800" dirty="0" smtClean="0">
                <a:latin typeface="Franklin Gothic Medium" panose="020B0603020102020204" pitchFamily="34" charset="0"/>
                <a:cs typeface="Arial" pitchFamily="34" charset="0"/>
              </a:rPr>
              <a:t> Enhance the current system of services</a:t>
            </a:r>
            <a:endParaRPr lang="en-US" sz="2800" dirty="0">
              <a:latin typeface="Franklin Gothic Medium" panose="020B0603020102020204" pitchFamily="34" charset="0"/>
              <a:cs typeface="Arial" pitchFamily="34" charset="0"/>
            </a:endParaRPr>
          </a:p>
          <a:p>
            <a:pPr marL="4763" lvl="2" indent="6350">
              <a:lnSpc>
                <a:spcPct val="150000"/>
              </a:lnSpc>
              <a:spcBef>
                <a:spcPts val="0"/>
              </a:spcBef>
              <a:spcAft>
                <a:spcPts val="3000"/>
              </a:spcAft>
              <a:buClr>
                <a:schemeClr val="accent2">
                  <a:lumMod val="75000"/>
                </a:schemeClr>
              </a:buClr>
              <a:buSzPct val="100000"/>
              <a:buFont typeface="Wingdings" panose="05000000000000000000" pitchFamily="2" charset="2"/>
              <a:buChar char="§"/>
              <a:defRPr/>
            </a:pPr>
            <a:r>
              <a:rPr lang="en-US" sz="2800" dirty="0" smtClean="0">
                <a:latin typeface="Franklin Gothic Medium" panose="020B0603020102020204" pitchFamily="34" charset="0"/>
                <a:cs typeface="Arial" pitchFamily="34" charset="0"/>
              </a:rPr>
              <a:t> Serve </a:t>
            </a:r>
            <a:r>
              <a:rPr lang="en-US" sz="2800" dirty="0">
                <a:latin typeface="Franklin Gothic Medium" panose="020B0603020102020204" pitchFamily="34" charset="0"/>
                <a:cs typeface="Arial" pitchFamily="34" charset="0"/>
              </a:rPr>
              <a:t>as a </a:t>
            </a:r>
            <a:r>
              <a:rPr lang="en-US" sz="2800" dirty="0" smtClean="0">
                <a:latin typeface="Franklin Gothic Medium" panose="020B0603020102020204" pitchFamily="34" charset="0"/>
                <a:cs typeface="Arial" pitchFamily="34" charset="0"/>
              </a:rPr>
              <a:t>resource</a:t>
            </a:r>
          </a:p>
        </p:txBody>
      </p:sp>
      <p:sp>
        <p:nvSpPr>
          <p:cNvPr id="82951" name="AutoShape 7" descr="data:image/jpeg;base64,/9j/4AAQSkZJRgABAQAAAQABAAD/2wCEAAkGBxISEhUUEhQUFRQXFxQUFBUUFBQVFBcUFBQWFhQUFBUYHCggGBolHBQUITEiJSksLi4uFx8zODMsNygtLisBCgoKDg0OGhAQGywkHCQsLCwsLCwtLCwsLCwsLCwsLCwsLCwsLCwsLCwsLCwsLCwsLCwsLCwsLCwsNywsLCwsLP/AABEIALcBEwMBIgACEQEDEQH/xAAcAAABBQEBAQAAAAAAAAAAAAAFAAECBAYDBwj/xABCEAABAwIEAwUFBAcHBQEAAAABAAIDBBEFEiExBkFRImFxgZEHEzKhsVJiwdEUI0JykqLwMzRDU4LC4SRzk6PSFf/EABkBAQADAQEAAAAAAAAAAAAAAAABAgMEBf/EACURAAIDAAEEAgMBAQEAAAAAAAABAgMRMQQSIVEUQRMiMmFCFf/aAAwDAQACEQMRAD8A9BfVO6n1XP35O5VN8y5OqF5rkz11BFuSRVZJFwkn0XB8yozRRLTKlzT2XEeBROj4jkbo/tD5+qzwepNerwnKPBSdUZco3dJjMUn7WU9HafNEAvOAUYwfGHRaOu5nTmPBdULt5OOzpcWxNekhUWPwnS5B7wrsddG7Zw+i3UkzlcJLlFhJMCkpKjpkkkAkkkyASSSg88gobwlLTlUuvoq8jrBWZ2206b+KE19RYLCbOuqO+EV66oss5iVZzXfEazvWTxWvXHOWs9OqrCOI4he+qzNdU3TVdTcofJJdSomsnhDLmcvTuB+B4qmIyTZraBtja9tysZwrgr6mZjGjc6noOZK+hKCkbDG2NnwtAA/NdVUN5PO6u7Fi5AFHwLQxm/u8x+8b/JaCGBrBZjQ0dALBdSoldCSXB5zk3yyJUCplc3IVKGIhY/GpN1ssQ2WFxw7rkv5PR6R6jJYi/dAagoxXlBp1ikd7ZUISSKSsU09ffWBVW1N7G6AT1yahrrgjoVkX7UkaUTLm6UIYKlc3VSkjAi6oUmVFkEfVaqIq0SJ7TSNqQpCpQOOqTOqlJHYaBtUrMdX0Kyv6apNxDvVXNoq6dNjBjD2HRxH0Rqh4jB0ePNv5Lz+LEb7qzS1IvofmrQvkmYT6aMvo9Uhma8XabhTQrhllqdp+0XH52/BFV6MXqTPLmsk0JJJJWKjONlHOGC5+I7BQe8X12Gvoqbpr3cfIdAsJ2YzeuA1bU2B6rL4jXd6uYrWWWLxbEN1yWWaz1umo8ac8WxBZStq7rrX1RJQiV11WMdOubUVhCSS674fRule1rWlxJAAGpJPILthWES1DwyNpc47AfU9B3r23gvg2OiaHus+cjV3Jt92s/NdUK9PPv6hQX+nbgnhltFF2rGZwGc/ZH2AtInTLpSw8mUnJ6xiolOVEqSpEqDlIrmVAKlf8KwmOc1vK74SsJjnNct/J6HSPwYuvQecI5WDVC52LFHc2DS1JWDGkpKFuapJXKjrMr+4qo510o4C42CKJZyNQ2puFwkqEWwvgetkg941o7muNnOHVoP4oLX0E0JtLG9h+8CPTqpcWuSIWRl4TIPnTsmVQuUc6GmhOOpUnzIWZk5nRoaXjMoOqg3cqiXE7LT0/CLmfFqeZUxp7jK69VoFRVjj8LSjuExyOe1ltXWtbW9+iuRYFYbLXcCUAGd5Au05WHpcdq3o1X+Kjl+a/Pg1VFB7uNrPstA9N12SSXWec3oklzfO0c1WZiIMojtuHEHvbbS3gfkgGxAEajbn3IRVVYA3WkcL7oRWYBG/Zzm9wsR5XXLdTJ+YnVTdFeJGGxis3WNxCa53XoXE/CrWsBa5ztTqT3DosXNgoHJZQ6WXMmd//AKEUsijMTnzUaGRgkb71r/d37WTLnt93Np6rQyYbbkuEODumljgYO1I4N8Bu5x7gAT5LoVSRzT6yUj23h7Caenib+jss1zWuzHV7gRcFx89lYxjEBTwulLXOy2s1truJIAGu2p35K1DGGtDRs0Bo8ALBcMSpRLE5h/aGnjyWxwN69ZgJPaTPypox4yOd/taq7/aHVn4Y4B/pkP8AvCEYhh5Y8tcLEGx8lVEKFvHoOO45rTziHhH+ZK4wcY1pmiDpey6WNrgI4gC1zwCPhvsTzQoQrhOMr4z0kjPo8FQSe3uUHKblzcrGZwqRdpWFx1mpW8esbxFHYlc968adfSS84YWsbqhsrUWrGaqgWdFzo9FlAsSVoxpKSNNHhHsyq5LGTJE37zg53o3816Fw7wNS0tnEe8k+08CwPc1TwLHAbNefArRh111Vxhmo8y6yzcZMLnUQMkGV7WuHRwBHzUrp7rU5zNV/AVDLqGGM/cdYehuEGm9lkJ+Gd48WA/Qhb8FSVHCL+jVX2Lhnl1R7KX/sTsP7zXD6XXKL2VTX7U0Y8Mx/BerJEqPxRL/Kt9mAofZfC3+1mc7uY0N+ZutK7BmsaGtJLQLNzauFhsTzCKvqWjn6KtNW3FgFeMUuDKdkp/0wG6mCsYO8wlwtdriD3ggW0XQpAKxQvOxAnYW+a4PncdyVxspKAPdVK12TLIN2ODvLZw82kq0FCZlwQgDrXAi42Oo8EkM4emJhDTvGTGfAasP8JHoiSAGcQt/VHx/BYaZgK3uOD9S7y/FYSU6oSUZoAUuFa2Kmrg+bstdG+Nrz8LHOc0gu6AhpF+V1Ycqs9ODug09YY4EAggg6gjUEdxC5VNS2MXeQOg5k9GjmV5hStyDs3b1yki/jZWRUHW2l9zzPieaED8TSB8pcPO3Xp/XRBvdq7JquZahJWyIbi2jb9LH0KM5ULxyK8brdEGntBKg5RpZQ+Njmm4c1rgRzBAIKr1tcyPR1y7k1ou499uQ7zYIQdXLO8TQaXXWHimEytie18bnGzC/IWOdybma42PiruMRZoz3Kli2LNaZds0zzOphuVQnZZGawWKDVp6Lh3D1eSg54SUDAUyjWWxGuoa1bDBMey2a83HXovMaSpRyjq1aE3F+DG2pSXk9eikDhcG4XQLE4BjWQgE9k/JbKOQOAI1C7YTUkebZW4PGdbp7qAKkCrmZCV5F7dLj8fw9UNlmJ3KKPH5ev9BCJhYlARLkwSSCkCCkoqSASZzk6E41O8BrI/je5sbL7XebXPcN/JAEf0lt9x6qxE3MCb2aNz/XNc6DhWljaM8bZn/tSSgPcTzIzXDR3BSxOnZDCWxtDWl1yBte1vJQANPifunEwki5GbNlcHW2uLfQhFKLiMOHaDQeoc4fLKbepWSmdcqDHWQGuxzFGlmVp31J+gWSkKd0vVcygGuopyogoSOUwTOUggIOCi4KRTFCCDguc0NxYrumKEiwp7ohlEkobya2WRrR4AHTyV6WsNrDS+p6k9Sdz5ocJRddygBONR5mn1HUEdF6HgtUailie7d8YzfvWs75grA4tIAw+C3vDVKYqWFjtCGNJHQu7RHzUAxWPQljiFm5DqvQOLqC4zjzWAqWarhsjkj2KJKcEyNwkogpKpt2g6CVFaWpQVqtwlMMzW0NUtlw5i1rMcdDt3LzSjnRyhq1aE3FmVtaksPWgVIFAuHsUEjcpPaHzRsFdyaa1Hlyi4vGTQ+tbrfqrwK4Vjbj+uf8ARUlQanCiU91IJEpKIKkgEUNr+zJC87NljJ8C7KT/ADIjdVMSgzsI6ghAadDMfbeIrthFZ72Jrj8Q7Lx0e3R3ruO4hd6qAPaWnmoB5xKNVxMgRzEMBmubNv0ILbepOi54ZweJCffTnMNTHDYEDldzgbjwHmgBF0iVpMS4XbGy8TnG24eQT5EALNSNshJG6a6SiSgJJXUSUroBymTAqSEDgKvWSWaSrCqYhq0+Cgska/g/BoP0aOV8bXySDOXPaHWuTZrQdgBbZEavAoXjRuQ9W6D+HZR4PP8A0VP+5b0JH4IsURD5MnDwg33gdK/O1pBDA2wJG2Y327lpHLo5c3IG9OFRCHtLSLgrB8QcOOYS5gu1egFc3AHdVnBS5NKrZVvweOOhIOyS9VfhMJNywJLD479nZ81ejxRsa6sYpxqeYLJnSjpEiFNNZUGldWSKhc02G4gWOBG4XouE4g2ZgcN+YXkME62HB00rnnIOyB2ydgOXmt6Z48OPqak13G9BSeLg+B/NVRWNU3VTbabrrPOKD1FJxTXUgdOop7oB0nBMkSgIUd4nlzdnWDm8jbY9x70WbWjoUMT3QFieoLkBxiZ0RZO3eNwcbc4/8Rvm2/mAipKq1sYc0g8wUAcr5B7pztxlzX5WGt/ReZz1QcdFsMCn95QPjPxRNlgd1sxpyX/0Fi8eo8RLXFpOxUA1+e5TZkOgq7qy2VCSxmSJXMOCfMgOgUrrmFJqAmQuVUzsld4wpvjuFVsvFGs4L/uUPdnHpI9GShHBzbUjB0dIP/Y4/irlVXBug7R+SjuSimyXBym0ju5cpXgbkDxNkKnrZHc7Du0VQsJWTvX0jePSP/phOXEYxzv4BVJMV+y31KrGFTZTrN2zfBsunqXPkicTk6N9D+aS6/o3cnVe6z2W7KvR4e+ssr2HwF3achIopMwzNIF97aLU0I0TDdP0c3R2ULIi+MWVZ8dlmyyZGNy9I4CINJJbf3uvhkFvxXmpK1vAOKiOR0TzZktrE7B429dltS8kc/UpuDw2bks6hUuy3ugUFfNUyujpWhwYbPkeSI2npcAknuC7Wzy0tNAHKSemoZWi0hY420cwFo7wWkn1v6c42QgkkCo3SKAldNmVLEK9sTS55AA1JKp0Zq6kZoYhHEdpJyW5h1ZGBmI8coPVAGcye64QYJUt1dURPP2fcOaD3ZveEjxsfBW3xEAEix2I317jzHegOV1zkUiVzc5AUcFfkqpYj8M8Rc3pni0IHeWv/kXi2J9mV1upXruMze6dFP8A5UjXO/7Z7Ev8jnLybiAWmePvH6qAWMPrkbp6q6xEUtijFHWoDVslXZr0GpqsFEI5EBdDl0aUOfVhu6tUjZH/AAxSu/djeR6gKGWQRiCvQQ3XOiwuoO8Lx4jL9UXo6e3xad2h+iynLDeuOlnDQ5sOQXGriT3E7BdPcqE9aANENlxUDcrlc4/bOuEJfSCJYFG4CGf/AKgPNRdWjqrJr6L9kvsKOcFL3gshP6WuzJlbuKOJezJLgHJIVPPqiQOpXeX1VChK7Uzr0zx3KtQOuqs6K1yFwNFWmarcLVGpYqYXBEi6UsuqjUNVSOSxVolZrwelYFhxq4ryTzAA2sws1Hi5pIWtwvD46eMRxNytHiSSd3OJ1JPUrNezuW8Dv3vwWtBXbDg8iz+mjrdD6qOxKvArhWt0B8lYzKCYpFJSARUUQmq6dj7GMOc9wOznMYXMaRz1F7dy2qyday+oJBBBBG4I2IRTh7Gffh7XW95GQ19tiD8Lx0vY+YKgBhVMRd2R4lWroHxDR1klhTOgAPxGXPdve0NHa8DZAVpKkDdA67ieBhDc2Z52YwF7z4MbclX6bgXP/fKmafrHGfcRfyHOf4lpMMwmnphlghjiHPI0Anvc7dx7ygMLLSYhWAtjpxDG4Wz1TshIPSJoL/UBH8O4GoxEwTwRSyhoD39uznAakAladJABGcH4cNqOn84mH6hdm8N0Q2pab/wR/wDyil010AIrOHqLI4mnhaA0nMyNrHAAXuHNAIXl9QAxxaNbGy9D47xF0UAA2cTc/u2Ib5kjyaV5X+kXJKA0/ARjdXfrAC73bjFfbOCMxA+1lv8ANeo3Xg8NS9k0Tor+8D25LblxIAHnde7hCWUsUmsA0bu+ipuEY0Nyba8hdNjsmV7T90+t0Flrly2P9vJ11R/VYXnhvcqcsbDuB6BUpK/vVeStVFFejo/ZfZZqImdAhlRcbFPJWKpJU3Vu1MlWNHaCpN0Wp6hZ33mtwrkFUsuGaSaktNCJ0yFtq0lOmPaZbA+1G5vUFVKDTRPw7PbRPD8bvEqXwb1f0w5TKVWFGjK61g0UGj5AVYq1FT53fO3VWK0rnhdPJJKPdtLrEXIGg63OymOFbE88HqnBNI2On7JvmJP/AAtCCsrgT3wR5DYm5I7lbfM925P0Hot/zRSxHmvp5ybbD5maNyB5hc56yPKe0EBJAVOormjms31DX0WXTL2Fpa1g6nyVGfGWjkUDnxQHQLhlc4X28Vl8icn4N10ta8yLGIYpI8hrHMjadHPeHOyjqGN39Vp+C8Fhp2PfHMah8paZJTYfDezWsHwAXJsbnXwXnuInLzQ6h4glp5A+NxB5jkR0I5hawuaf7EWdNFx/Q93uldBuGcfZWQh7dHDSRv2XfkeSL3XUnp5zTTxkkya6a6kgldNdNdJAPdMmuldAV8RoI54zHK0OaeXMHkQeRWHqfZm0u/V1Lmt6PiDz6hzfot/dK6AzPD3BFPSvEpLpZR8Ln2DWX3LGDQHvNytOmumugAnFrSIg8fsmx8Hf8geq89q8Rsd163KwOBa4AgixB2IWPxPgGKQkxyuZ3EBw8joVhZW29R1UXKKxmHdiXeouxHvWgm9mcv7M7D4tcPpdVz7NKn/Oi/n/ACUKDNnfD2Z2XEO9V34gtQ72Y1H+dH/N+SnH7LZP2p2eTXFW7WUd0TJR4lY3V01vPkdlo5/ZcQOxMCfvAj6ILXcF1sQI93nbyMZzfLdUnW2WhdE5jEO9JCzg1YP8CX+ApLL8bNPyx9lXCZrFEQ+0h79UDonI7S0j5f7MXcOXcVP0aRlkgrSzIiyB0ujR58l3wnAcoBl1P2RsPHqj7Yg0aLJv0bOSQEpuHIwbyds9Nm+nNGoomtFgAAOQFgub57KjU11kS9lHJsKe9AXGStA5rPT4l3oXVYt3q6K9ofrsWDQdVnZMQdI6zUBrsULja6IYVJYXVVW5v/C7koLfs1GHU7WC7tXKFfiIGyFTYjpugldiPet+1JYjm1yes7YniF+aAT1JXKqq7qkZLqO0s5Hofstxgx1bGX7Ml4yOVyLtPqB6r2268H9lOHGWta63ZiBkJ7xo0epHovdMy3rWI4b3sjrdNdQzJZloYk7prqF0syAndNdQuldATuldQuldATumuo3SugJXSuo3TXQE7prqN0rqAPdNdNdK6AdNdNdMSgHuko3TIDwzhnhl8wD3nLGdrWLj+S3+FYVHCLMG+5JudEkl5rk2z2EkloSzgKjVVRGySSl8BLyCZqwoRXVhSSUxJkAqqvOqFVFYUklojNsGic50dhrLBJJbx4Mptsr1FeUKqKolOkoI0qF10Z4ZwKSsmbFHa51JJ0a0bnv8kklKRSUmlp75w1gUVFEI4hqdXvPxPd1Pd0CMBySS1ONvR8yWZJJALMlmTJKQLMlmSSQCzJZkkkAsyWZJJALMlmTJIBZksyZJQBZk2ZOkgIlybMnSUgjmSSSUA//Z"/>
          <p:cNvSpPr>
            <a:spLocks noChangeAspect="1" noChangeArrowheads="1"/>
          </p:cNvSpPr>
          <p:nvPr/>
        </p:nvSpPr>
        <p:spPr bwMode="auto">
          <a:xfrm>
            <a:off x="1587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953" name="AutoShape 9" descr="data:image/jpeg;base64,/9j/4AAQSkZJRgABAQAAAQABAAD/2wCEAAkGBxISEhUUEhQUFRQXFxQUFBUUFBQVFBcUFBQWFhQUFBUYHCggGBolHBQUITEiJSksLi4uFx8zODMsNygtLisBCgoKDg0OGhAQGywkHCQsLCwsLCwtLCwsLCwsLCwsLCwsLCwsLCwsLCwsLCwsLCwsLCwsLCwsLCwsNywsLCwsLP/AABEIALcBEwMBIgACEQEDEQH/xAAcAAABBQEBAQAAAAAAAAAAAAAFAAECBAYDBwj/xABCEAABAwIEAwUFBAcHBQEAAAABAAIDBBEFEiExBkFRImFxgZEHEzKhsVJiwdEUI0JykqLwMzRDU4LC4SRzk6PSFf/EABkBAQADAQEAAAAAAAAAAAAAAAABAgMEBf/EACURAAIDAAEEAgMBAQEAAAAAAAABAgMRMQQSIVEUQRMiMmFCFf/aAAwDAQACEQMRAD8A9BfVO6n1XP35O5VN8y5OqF5rkz11BFuSRVZJFwkn0XB8yozRRLTKlzT2XEeBROj4jkbo/tD5+qzwepNerwnKPBSdUZco3dJjMUn7WU9HafNEAvOAUYwfGHRaOu5nTmPBdULt5OOzpcWxNekhUWPwnS5B7wrsddG7Zw+i3UkzlcJLlFhJMCkpKjpkkkAkkkyASSSg88gobwlLTlUuvoq8jrBWZ2206b+KE19RYLCbOuqO+EV66oss5iVZzXfEazvWTxWvXHOWs9OqrCOI4he+qzNdU3TVdTcofJJdSomsnhDLmcvTuB+B4qmIyTZraBtja9tysZwrgr6mZjGjc6noOZK+hKCkbDG2NnwtAA/NdVUN5PO6u7Fi5AFHwLQxm/u8x+8b/JaCGBrBZjQ0dALBdSoldCSXB5zk3yyJUCplc3IVKGIhY/GpN1ssQ2WFxw7rkv5PR6R6jJYi/dAagoxXlBp1ikd7ZUISSKSsU09ffWBVW1N7G6AT1yahrrgjoVkX7UkaUTLm6UIYKlc3VSkjAi6oUmVFkEfVaqIq0SJ7TSNqQpCpQOOqTOqlJHYaBtUrMdX0Kyv6apNxDvVXNoq6dNjBjD2HRxH0Rqh4jB0ePNv5Lz+LEb7qzS1IvofmrQvkmYT6aMvo9Uhma8XabhTQrhllqdp+0XH52/BFV6MXqTPLmsk0JJJJWKjONlHOGC5+I7BQe8X12Gvoqbpr3cfIdAsJ2YzeuA1bU2B6rL4jXd6uYrWWWLxbEN1yWWaz1umo8ac8WxBZStq7rrX1RJQiV11WMdOubUVhCSS674fRule1rWlxJAAGpJPILthWES1DwyNpc47AfU9B3r23gvg2OiaHus+cjV3Jt92s/NdUK9PPv6hQX+nbgnhltFF2rGZwGc/ZH2AtInTLpSw8mUnJ6xiolOVEqSpEqDlIrmVAKlf8KwmOc1vK74SsJjnNct/J6HSPwYuvQecI5WDVC52LFHc2DS1JWDGkpKFuapJXKjrMr+4qo510o4C42CKJZyNQ2puFwkqEWwvgetkg941o7muNnOHVoP4oLX0E0JtLG9h+8CPTqpcWuSIWRl4TIPnTsmVQuUc6GmhOOpUnzIWZk5nRoaXjMoOqg3cqiXE7LT0/CLmfFqeZUxp7jK69VoFRVjj8LSjuExyOe1ltXWtbW9+iuRYFYbLXcCUAGd5Au05WHpcdq3o1X+Kjl+a/Pg1VFB7uNrPstA9N12SSXWec3oklzfO0c1WZiIMojtuHEHvbbS3gfkgGxAEajbn3IRVVYA3WkcL7oRWYBG/Zzm9wsR5XXLdTJ+YnVTdFeJGGxis3WNxCa53XoXE/CrWsBa5ztTqT3DosXNgoHJZQ6WXMmd//AKEUsijMTnzUaGRgkb71r/d37WTLnt93Np6rQyYbbkuEODumljgYO1I4N8Bu5x7gAT5LoVSRzT6yUj23h7Caenib+jss1zWuzHV7gRcFx89lYxjEBTwulLXOy2s1truJIAGu2p35K1DGGtDRs0Bo8ALBcMSpRLE5h/aGnjyWxwN69ZgJPaTPypox4yOd/taq7/aHVn4Y4B/pkP8AvCEYhh5Y8tcLEGx8lVEKFvHoOO45rTziHhH+ZK4wcY1pmiDpey6WNrgI4gC1zwCPhvsTzQoQrhOMr4z0kjPo8FQSe3uUHKblzcrGZwqRdpWFx1mpW8esbxFHYlc968adfSS84YWsbqhsrUWrGaqgWdFzo9FlAsSVoxpKSNNHhHsyq5LGTJE37zg53o3816Fw7wNS0tnEe8k+08CwPc1TwLHAbNefArRh111Vxhmo8y6yzcZMLnUQMkGV7WuHRwBHzUrp7rU5zNV/AVDLqGGM/cdYehuEGm9lkJ+Gd48WA/Qhb8FSVHCL+jVX2Lhnl1R7KX/sTsP7zXD6XXKL2VTX7U0Y8Mx/BerJEqPxRL/Kt9mAofZfC3+1mc7uY0N+ZutK7BmsaGtJLQLNzauFhsTzCKvqWjn6KtNW3FgFeMUuDKdkp/0wG6mCsYO8wlwtdriD3ggW0XQpAKxQvOxAnYW+a4PncdyVxspKAPdVK12TLIN2ODvLZw82kq0FCZlwQgDrXAi42Oo8EkM4emJhDTvGTGfAasP8JHoiSAGcQt/VHx/BYaZgK3uOD9S7y/FYSU6oSUZoAUuFa2Kmrg+bstdG+Nrz8LHOc0gu6AhpF+V1Ycqs9ODug09YY4EAggg6gjUEdxC5VNS2MXeQOg5k9GjmV5hStyDs3b1yki/jZWRUHW2l9zzPieaED8TSB8pcPO3Xp/XRBvdq7JquZahJWyIbi2jb9LH0KM5ULxyK8brdEGntBKg5RpZQ+Njmm4c1rgRzBAIKr1tcyPR1y7k1ou499uQ7zYIQdXLO8TQaXXWHimEytie18bnGzC/IWOdybma42PiruMRZoz3Kli2LNaZds0zzOphuVQnZZGawWKDVp6Lh3D1eSg54SUDAUyjWWxGuoa1bDBMey2a83HXovMaSpRyjq1aE3F+DG2pSXk9eikDhcG4XQLE4BjWQgE9k/JbKOQOAI1C7YTUkebZW4PGdbp7qAKkCrmZCV5F7dLj8fw9UNlmJ3KKPH5ev9BCJhYlARLkwSSCkCCkoqSASZzk6E41O8BrI/je5sbL7XebXPcN/JAEf0lt9x6qxE3MCb2aNz/XNc6DhWljaM8bZn/tSSgPcTzIzXDR3BSxOnZDCWxtDWl1yBte1vJQANPifunEwki5GbNlcHW2uLfQhFKLiMOHaDQeoc4fLKbepWSmdcqDHWQGuxzFGlmVp31J+gWSkKd0vVcygGuopyogoSOUwTOUggIOCi4KRTFCCDguc0NxYrumKEiwp7ohlEkobya2WRrR4AHTyV6WsNrDS+p6k9Sdz5ocJRddygBONR5mn1HUEdF6HgtUailie7d8YzfvWs75grA4tIAw+C3vDVKYqWFjtCGNJHQu7RHzUAxWPQljiFm5DqvQOLqC4zjzWAqWarhsjkj2KJKcEyNwkogpKpt2g6CVFaWpQVqtwlMMzW0NUtlw5i1rMcdDt3LzSjnRyhq1aE3FmVtaksPWgVIFAuHsUEjcpPaHzRsFdyaa1Hlyi4vGTQ+tbrfqrwK4Vjbj+uf8ARUlQanCiU91IJEpKIKkgEUNr+zJC87NljJ8C7KT/ADIjdVMSgzsI6ghAadDMfbeIrthFZ72Jrj8Q7Lx0e3R3ruO4hd6qAPaWnmoB5xKNVxMgRzEMBmubNv0ILbepOi54ZweJCffTnMNTHDYEDldzgbjwHmgBF0iVpMS4XbGy8TnG24eQT5EALNSNshJG6a6SiSgJJXUSUroBymTAqSEDgKvWSWaSrCqYhq0+Cgska/g/BoP0aOV8bXySDOXPaHWuTZrQdgBbZEavAoXjRuQ9W6D+HZR4PP8A0VP+5b0JH4IsURD5MnDwg33gdK/O1pBDA2wJG2Y327lpHLo5c3IG9OFRCHtLSLgrB8QcOOYS5gu1egFc3AHdVnBS5NKrZVvweOOhIOyS9VfhMJNywJLD479nZ81ejxRsa6sYpxqeYLJnSjpEiFNNZUGldWSKhc02G4gWOBG4XouE4g2ZgcN+YXkME62HB00rnnIOyB2ydgOXmt6Z48OPqak13G9BSeLg+B/NVRWNU3VTbabrrPOKD1FJxTXUgdOop7oB0nBMkSgIUd4nlzdnWDm8jbY9x70WbWjoUMT3QFieoLkBxiZ0RZO3eNwcbc4/8Rvm2/mAipKq1sYc0g8wUAcr5B7pztxlzX5WGt/ReZz1QcdFsMCn95QPjPxRNlgd1sxpyX/0Fi8eo8RLXFpOxUA1+e5TZkOgq7qy2VCSxmSJXMOCfMgOgUrrmFJqAmQuVUzsld4wpvjuFVsvFGs4L/uUPdnHpI9GShHBzbUjB0dIP/Y4/irlVXBug7R+SjuSimyXBym0ju5cpXgbkDxNkKnrZHc7Du0VQsJWTvX0jePSP/phOXEYxzv4BVJMV+y31KrGFTZTrN2zfBsunqXPkicTk6N9D+aS6/o3cnVe6z2W7KvR4e+ssr2HwF3achIopMwzNIF97aLU0I0TDdP0c3R2ULIi+MWVZ8dlmyyZGNy9I4CINJJbf3uvhkFvxXmpK1vAOKiOR0TzZktrE7B429dltS8kc/UpuDw2bks6hUuy3ugUFfNUyujpWhwYbPkeSI2npcAknuC7Wzy0tNAHKSemoZWi0hY420cwFo7wWkn1v6c42QgkkCo3SKAldNmVLEK9sTS55AA1JKp0Zq6kZoYhHEdpJyW5h1ZGBmI8coPVAGcye64QYJUt1dURPP2fcOaD3ZveEjxsfBW3xEAEix2I317jzHegOV1zkUiVzc5AUcFfkqpYj8M8Rc3pni0IHeWv/kXi2J9mV1upXruMze6dFP8A5UjXO/7Z7Ev8jnLybiAWmePvH6qAWMPrkbp6q6xEUtijFHWoDVslXZr0GpqsFEI5EBdDl0aUOfVhu6tUjZH/AAxSu/djeR6gKGWQRiCvQQ3XOiwuoO8Lx4jL9UXo6e3xad2h+iynLDeuOlnDQ5sOQXGriT3E7BdPcqE9aANENlxUDcrlc4/bOuEJfSCJYFG4CGf/AKgPNRdWjqrJr6L9kvsKOcFL3gshP6WuzJlbuKOJezJLgHJIVPPqiQOpXeX1VChK7Uzr0zx3KtQOuqs6K1yFwNFWmarcLVGpYqYXBEi6UsuqjUNVSOSxVolZrwelYFhxq4ryTzAA2sws1Hi5pIWtwvD46eMRxNytHiSSd3OJ1JPUrNezuW8Dv3vwWtBXbDg8iz+mjrdD6qOxKvArhWt0B8lYzKCYpFJSARUUQmq6dj7GMOc9wOznMYXMaRz1F7dy2qyday+oJBBBBG4I2IRTh7Gffh7XW95GQ19tiD8Lx0vY+YKgBhVMRd2R4lWroHxDR1klhTOgAPxGXPdve0NHa8DZAVpKkDdA67ieBhDc2Z52YwF7z4MbclX6bgXP/fKmafrHGfcRfyHOf4lpMMwmnphlghjiHPI0Anvc7dx7ygMLLSYhWAtjpxDG4Wz1TshIPSJoL/UBH8O4GoxEwTwRSyhoD39uznAakAladJABGcH4cNqOn84mH6hdm8N0Q2pab/wR/wDyil010AIrOHqLI4mnhaA0nMyNrHAAXuHNAIXl9QAxxaNbGy9D47xF0UAA2cTc/u2Ib5kjyaV5X+kXJKA0/ARjdXfrAC73bjFfbOCMxA+1lv8ANeo3Xg8NS9k0Tor+8D25LblxIAHnde7hCWUsUmsA0bu+ipuEY0Nyba8hdNjsmV7T90+t0Flrly2P9vJ11R/VYXnhvcqcsbDuB6BUpK/vVeStVFFejo/ZfZZqImdAhlRcbFPJWKpJU3Vu1MlWNHaCpN0Wp6hZ33mtwrkFUsuGaSaktNCJ0yFtq0lOmPaZbA+1G5vUFVKDTRPw7PbRPD8bvEqXwb1f0w5TKVWFGjK61g0UGj5AVYq1FT53fO3VWK0rnhdPJJKPdtLrEXIGg63OymOFbE88HqnBNI2On7JvmJP/AAtCCsrgT3wR5DYm5I7lbfM925P0Hot/zRSxHmvp5ybbD5maNyB5hc56yPKe0EBJAVOormjms31DX0WXTL2Fpa1g6nyVGfGWjkUDnxQHQLhlc4X28Vl8icn4N10ta8yLGIYpI8hrHMjadHPeHOyjqGN39Vp+C8Fhp2PfHMah8paZJTYfDezWsHwAXJsbnXwXnuInLzQ6h4glp5A+NxB5jkR0I5hawuaf7EWdNFx/Q93uldBuGcfZWQh7dHDSRv2XfkeSL3XUnp5zTTxkkya6a6kgldNdNdJAPdMmuldAV8RoI54zHK0OaeXMHkQeRWHqfZm0u/V1Lmt6PiDz6hzfot/dK6AzPD3BFPSvEpLpZR8Ln2DWX3LGDQHvNytOmumugAnFrSIg8fsmx8Hf8geq89q8Rsd163KwOBa4AgixB2IWPxPgGKQkxyuZ3EBw8joVhZW29R1UXKKxmHdiXeouxHvWgm9mcv7M7D4tcPpdVz7NKn/Oi/n/ACUKDNnfD2Z2XEO9V34gtQ72Y1H+dH/N+SnH7LZP2p2eTXFW7WUd0TJR4lY3V01vPkdlo5/ZcQOxMCfvAj6ILXcF1sQI93nbyMZzfLdUnW2WhdE5jEO9JCzg1YP8CX+ApLL8bNPyx9lXCZrFEQ+0h79UDonI7S0j5f7MXcOXcVP0aRlkgrSzIiyB0ujR58l3wnAcoBl1P2RsPHqj7Yg0aLJv0bOSQEpuHIwbyds9Nm+nNGoomtFgAAOQFgub57KjU11kS9lHJsKe9AXGStA5rPT4l3oXVYt3q6K9ofrsWDQdVnZMQdI6zUBrsULja6IYVJYXVVW5v/C7koLfs1GHU7WC7tXKFfiIGyFTYjpugldiPet+1JYjm1yes7YniF+aAT1JXKqq7qkZLqO0s5Hofstxgx1bGX7Ml4yOVyLtPqB6r2268H9lOHGWta63ZiBkJ7xo0epHovdMy3rWI4b3sjrdNdQzJZloYk7prqF0syAndNdQuldATuldQuldATumuo3SugJXSuo3TXQE7prqN0rqAPdNdNdK6AdNdNdMSgHuko3TIDwzhnhl8wD3nLGdrWLj+S3+FYVHCLMG+5JudEkl5rk2z2EkloSzgKjVVRGySSl8BLyCZqwoRXVhSSUxJkAqqvOqFVFYUklojNsGic50dhrLBJJbx4Mptsr1FeUKqKolOkoI0qF10Z4ZwKSsmbFHa51JJ0a0bnv8kklKRSUmlp75w1gUVFEI4hqdXvPxPd1Pd0CMBySS1ONvR8yWZJJALMlmTJKQLMlmSSQCzJZkkkAsyWZJJALMlmTJIBZksyZJQBZk2ZOkgIlybMnSUgjmSSSUA//Z"/>
          <p:cNvSpPr>
            <a:spLocks noChangeAspect="1" noChangeArrowheads="1"/>
          </p:cNvSpPr>
          <p:nvPr/>
        </p:nvSpPr>
        <p:spPr bwMode="auto">
          <a:xfrm>
            <a:off x="1587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4098" name="Picture 2" descr="G:\_In process\Janelle eBook\Home-Based\images\611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7275" y="1524000"/>
            <a:ext cx="3514725"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455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latin typeface="Franklin Gothic Medium" panose="020B0603020102020204" pitchFamily="34" charset="0"/>
                <a:cs typeface="Arial" panose="020B0604020202020204" pitchFamily="34" charset="0"/>
              </a:rPr>
              <a:t>Beliefs about Children and Development</a:t>
            </a:r>
            <a:endParaRPr lang="en-US" dirty="0">
              <a:solidFill>
                <a:schemeClr val="accent2">
                  <a:lumMod val="50000"/>
                </a:schemeClr>
              </a:solidFill>
              <a:latin typeface="Franklin Gothic Medium" panose="020B0603020102020204" pitchFamily="34" charset="0"/>
              <a:cs typeface="Arial" panose="020B0604020202020204" pitchFamily="34" charset="0"/>
            </a:endParaRPr>
          </a:p>
        </p:txBody>
      </p:sp>
      <p:sp>
        <p:nvSpPr>
          <p:cNvPr id="5" name="Content Placeholder 2"/>
          <p:cNvSpPr>
            <a:spLocks noGrp="1"/>
          </p:cNvSpPr>
          <p:nvPr>
            <p:ph sz="quarter" idx="1"/>
          </p:nvPr>
        </p:nvSpPr>
        <p:spPr>
          <a:xfrm>
            <a:off x="550164" y="1600200"/>
            <a:ext cx="11241786" cy="5257800"/>
          </a:xfrm>
        </p:spPr>
        <p:txBody>
          <a:bodyPr anchor="ctr">
            <a:normAutofit/>
          </a:bodyPr>
          <a:lstStyle/>
          <a:p>
            <a:pPr algn="ctr">
              <a:buNone/>
            </a:pPr>
            <a:r>
              <a:rPr lang="en-US" sz="2100" i="1" dirty="0">
                <a:latin typeface="Franklin Gothic Medium" panose="020B0603020102020204" pitchFamily="34" charset="0"/>
              </a:rPr>
              <a:t>“Children are actually growing and learning in all areas of development at all times” (pg.2)</a:t>
            </a:r>
          </a:p>
          <a:p>
            <a:endParaRPr lang="en-US" sz="1800" dirty="0">
              <a:latin typeface="Franklin Gothic Medium" panose="020B0603020102020204" pitchFamily="34" charset="0"/>
            </a:endParaRPr>
          </a:p>
          <a:p>
            <a:pPr>
              <a:spcBef>
                <a:spcPts val="0"/>
              </a:spcBef>
              <a:spcAft>
                <a:spcPts val="3000"/>
              </a:spcAft>
              <a:buClr>
                <a:schemeClr val="accent2">
                  <a:lumMod val="75000"/>
                </a:schemeClr>
              </a:buClr>
              <a:buSzPct val="100000"/>
              <a:buFont typeface="Wingdings" panose="05000000000000000000" pitchFamily="2" charset="2"/>
              <a:buChar char="§"/>
            </a:pPr>
            <a:r>
              <a:rPr lang="en-US" sz="2800" dirty="0">
                <a:latin typeface="Franklin Gothic Medium" panose="020B0603020102020204" pitchFamily="34" charset="0"/>
                <a:cs typeface="Arial" panose="020B0604020202020204" pitchFamily="34" charset="0"/>
              </a:rPr>
              <a:t>Early relationships are most important and central to young children’s </a:t>
            </a:r>
            <a:r>
              <a:rPr lang="en-US" sz="2800" dirty="0" smtClean="0">
                <a:latin typeface="Franklin Gothic Medium" panose="020B0603020102020204" pitchFamily="34" charset="0"/>
                <a:cs typeface="Arial" panose="020B0604020202020204" pitchFamily="34" charset="0"/>
              </a:rPr>
              <a:t>development.</a:t>
            </a:r>
            <a:endParaRPr lang="en-US" sz="2800" dirty="0">
              <a:latin typeface="Franklin Gothic Medium" panose="020B0603020102020204" pitchFamily="34" charset="0"/>
              <a:cs typeface="Arial" panose="020B0604020202020204" pitchFamily="34" charset="0"/>
            </a:endParaRPr>
          </a:p>
          <a:p>
            <a:pPr>
              <a:spcBef>
                <a:spcPts val="0"/>
              </a:spcBef>
              <a:spcAft>
                <a:spcPts val="3000"/>
              </a:spcAft>
              <a:buClr>
                <a:schemeClr val="accent2">
                  <a:lumMod val="75000"/>
                </a:schemeClr>
              </a:buClr>
              <a:buSzPct val="100000"/>
              <a:buFont typeface="Wingdings" panose="05000000000000000000" pitchFamily="2" charset="2"/>
              <a:buChar char="§"/>
            </a:pPr>
            <a:r>
              <a:rPr lang="en-US" sz="2800" dirty="0">
                <a:latin typeface="Franklin Gothic Medium" panose="020B0603020102020204" pitchFamily="34" charset="0"/>
                <a:cs typeface="Arial" panose="020B0604020202020204" pitchFamily="34" charset="0"/>
              </a:rPr>
              <a:t>Development occurs across multiple and interconnected </a:t>
            </a:r>
            <a:r>
              <a:rPr lang="en-US" sz="2800" dirty="0" smtClean="0">
                <a:latin typeface="Franklin Gothic Medium" panose="020B0603020102020204" pitchFamily="34" charset="0"/>
                <a:cs typeface="Arial" panose="020B0604020202020204" pitchFamily="34" charset="0"/>
              </a:rPr>
              <a:t>domains.</a:t>
            </a:r>
            <a:endParaRPr lang="en-US" sz="2800" dirty="0">
              <a:latin typeface="Franklin Gothic Medium" panose="020B0603020102020204" pitchFamily="34" charset="0"/>
              <a:cs typeface="Arial" panose="020B0604020202020204" pitchFamily="34" charset="0"/>
            </a:endParaRPr>
          </a:p>
          <a:p>
            <a:pPr>
              <a:spcBef>
                <a:spcPts val="0"/>
              </a:spcBef>
              <a:spcAft>
                <a:spcPts val="3000"/>
              </a:spcAft>
              <a:buClr>
                <a:schemeClr val="accent2">
                  <a:lumMod val="75000"/>
                </a:schemeClr>
              </a:buClr>
              <a:buSzPct val="100000"/>
              <a:buFont typeface="Wingdings" panose="05000000000000000000" pitchFamily="2" charset="2"/>
              <a:buChar char="§"/>
            </a:pPr>
            <a:r>
              <a:rPr lang="en-US" sz="2800" dirty="0">
                <a:latin typeface="Franklin Gothic Medium" panose="020B0603020102020204" pitchFamily="34" charset="0"/>
                <a:cs typeface="Arial" panose="020B0604020202020204" pitchFamily="34" charset="0"/>
              </a:rPr>
              <a:t>Children develop in the context of their family, culture and </a:t>
            </a:r>
            <a:r>
              <a:rPr lang="en-US" sz="2800" dirty="0" smtClean="0">
                <a:latin typeface="Franklin Gothic Medium" panose="020B0603020102020204" pitchFamily="34" charset="0"/>
                <a:cs typeface="Arial" panose="020B0604020202020204" pitchFamily="34" charset="0"/>
              </a:rPr>
              <a:t>community.</a:t>
            </a:r>
            <a:endParaRPr lang="en-US" sz="2800" dirty="0">
              <a:latin typeface="Franklin Gothic Medium" panose="020B0603020102020204" pitchFamily="34" charset="0"/>
              <a:cs typeface="Arial" panose="020B0604020202020204" pitchFamily="34" charset="0"/>
            </a:endParaRPr>
          </a:p>
          <a:p>
            <a:pPr>
              <a:spcBef>
                <a:spcPts val="0"/>
              </a:spcBef>
              <a:spcAft>
                <a:spcPts val="3000"/>
              </a:spcAft>
              <a:buClr>
                <a:schemeClr val="accent2">
                  <a:lumMod val="75000"/>
                </a:schemeClr>
              </a:buClr>
              <a:buSzPct val="100000"/>
              <a:buFont typeface="Wingdings" panose="05000000000000000000" pitchFamily="2" charset="2"/>
              <a:buChar char="§"/>
            </a:pPr>
            <a:r>
              <a:rPr lang="en-US" sz="2800" dirty="0" smtClean="0">
                <a:latin typeface="Franklin Gothic Medium" panose="020B0603020102020204" pitchFamily="34" charset="0"/>
                <a:cs typeface="Arial" panose="020B0604020202020204" pitchFamily="34" charset="0"/>
              </a:rPr>
              <a:t>Play is the most </a:t>
            </a:r>
            <a:r>
              <a:rPr lang="en-US" sz="2800" dirty="0">
                <a:latin typeface="Franklin Gothic Medium" panose="020B0603020102020204" pitchFamily="34" charset="0"/>
                <a:cs typeface="Arial" panose="020B0604020202020204" pitchFamily="34" charset="0"/>
              </a:rPr>
              <a:t>meaningful way children learn and master new </a:t>
            </a:r>
            <a:r>
              <a:rPr lang="en-US" sz="2800" dirty="0" smtClean="0">
                <a:latin typeface="Franklin Gothic Medium" panose="020B0603020102020204" pitchFamily="34" charset="0"/>
                <a:cs typeface="Arial" panose="020B0604020202020204" pitchFamily="34" charset="0"/>
              </a:rPr>
              <a:t>skills.</a:t>
            </a:r>
            <a:endParaRPr lang="en-US" sz="2800" dirty="0">
              <a:latin typeface="Franklin Gothic Medium" panose="020B0603020102020204" pitchFamily="34" charset="0"/>
              <a:cs typeface="Arial" panose="020B0604020202020204" pitchFamily="34" charset="0"/>
            </a:endParaRPr>
          </a:p>
        </p:txBody>
      </p:sp>
    </p:spTree>
    <p:extLst>
      <p:ext uri="{BB962C8B-B14F-4D97-AF65-F5344CB8AC3E}">
        <p14:creationId xmlns:p14="http://schemas.microsoft.com/office/powerpoint/2010/main" val="1758065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accent2">
                    <a:lumMod val="50000"/>
                  </a:schemeClr>
                </a:solidFill>
                <a:latin typeface="Franklin Gothic Medium" panose="020B0603020102020204" pitchFamily="34" charset="0"/>
                <a:cs typeface="Arial" panose="020B0604020202020204" pitchFamily="34" charset="0"/>
              </a:rPr>
              <a:t>What the Guidelines are not</a:t>
            </a:r>
            <a:endParaRPr lang="en-US" dirty="0">
              <a:solidFill>
                <a:schemeClr val="accent2">
                  <a:lumMod val="50000"/>
                </a:schemeClr>
              </a:solidFill>
              <a:latin typeface="Franklin Gothic Medium" panose="020B0603020102020204" pitchFamily="34" charset="0"/>
              <a:cs typeface="Arial" panose="020B0604020202020204" pitchFamily="34" charset="0"/>
            </a:endParaRPr>
          </a:p>
        </p:txBody>
      </p:sp>
      <p:sp>
        <p:nvSpPr>
          <p:cNvPr id="8" name="TextBox 7"/>
          <p:cNvSpPr txBox="1"/>
          <p:nvPr/>
        </p:nvSpPr>
        <p:spPr>
          <a:xfrm>
            <a:off x="790221" y="2288553"/>
            <a:ext cx="6050846" cy="3831818"/>
          </a:xfrm>
          <a:prstGeom prst="rect">
            <a:avLst/>
          </a:prstGeom>
          <a:noFill/>
        </p:spPr>
        <p:txBody>
          <a:bodyPr wrap="square" rtlCol="0" anchor="ctr">
            <a:spAutoFit/>
          </a:bodyPr>
          <a:lstStyle/>
          <a:p>
            <a:pPr marL="463550" indent="-463550">
              <a:spcAft>
                <a:spcPts val="3000"/>
              </a:spcAft>
              <a:buClr>
                <a:srgbClr val="9F2936">
                  <a:lumMod val="75000"/>
                </a:srgbClr>
              </a:buClr>
              <a:buFont typeface="Wingdings" panose="05000000000000000000" pitchFamily="2" charset="2"/>
              <a:buChar char="§"/>
            </a:pPr>
            <a:r>
              <a:rPr lang="en-US" sz="2800" dirty="0" smtClean="0">
                <a:solidFill>
                  <a:prstClr val="black"/>
                </a:solidFill>
                <a:latin typeface="Franklin Gothic Medium" panose="020B0603020102020204" pitchFamily="34" charset="0"/>
                <a:cs typeface="Arial" panose="020B0604020202020204" pitchFamily="34" charset="0"/>
              </a:rPr>
              <a:t>Not </a:t>
            </a:r>
            <a:r>
              <a:rPr lang="en-US" sz="2800" dirty="0">
                <a:solidFill>
                  <a:prstClr val="black"/>
                </a:solidFill>
                <a:latin typeface="Franklin Gothic Medium" panose="020B0603020102020204" pitchFamily="34" charset="0"/>
                <a:cs typeface="Arial" panose="020B0604020202020204" pitchFamily="34" charset="0"/>
              </a:rPr>
              <a:t>a </a:t>
            </a:r>
            <a:r>
              <a:rPr lang="en-US" sz="2800" dirty="0" smtClean="0">
                <a:solidFill>
                  <a:prstClr val="black"/>
                </a:solidFill>
                <a:latin typeface="Franklin Gothic Medium" panose="020B0603020102020204" pitchFamily="34" charset="0"/>
                <a:cs typeface="Arial" panose="020B0604020202020204" pitchFamily="34" charset="0"/>
              </a:rPr>
              <a:t>curriculum</a:t>
            </a:r>
            <a:endParaRPr lang="en-US" sz="2800" dirty="0">
              <a:solidFill>
                <a:prstClr val="black"/>
              </a:solidFill>
              <a:latin typeface="Franklin Gothic Medium" panose="020B0603020102020204" pitchFamily="34" charset="0"/>
              <a:cs typeface="Arial" panose="020B0604020202020204" pitchFamily="34" charset="0"/>
            </a:endParaRPr>
          </a:p>
          <a:p>
            <a:pPr marL="463550" indent="-463550">
              <a:spcAft>
                <a:spcPts val="3000"/>
              </a:spcAft>
              <a:buClr>
                <a:srgbClr val="9F2936">
                  <a:lumMod val="75000"/>
                </a:srgbClr>
              </a:buClr>
              <a:buFont typeface="Wingdings" panose="05000000000000000000" pitchFamily="2" charset="2"/>
              <a:buChar char="§"/>
            </a:pPr>
            <a:r>
              <a:rPr lang="en-US" sz="2800" dirty="0" smtClean="0">
                <a:solidFill>
                  <a:prstClr val="black"/>
                </a:solidFill>
                <a:latin typeface="Franklin Gothic Medium" panose="020B0603020102020204" pitchFamily="34" charset="0"/>
                <a:cs typeface="Arial" panose="020B0604020202020204" pitchFamily="34" charset="0"/>
              </a:rPr>
              <a:t>Not </a:t>
            </a:r>
            <a:r>
              <a:rPr lang="en-US" sz="2800" dirty="0">
                <a:solidFill>
                  <a:prstClr val="black"/>
                </a:solidFill>
                <a:latin typeface="Franklin Gothic Medium" panose="020B0603020102020204" pitchFamily="34" charset="0"/>
                <a:cs typeface="Arial" panose="020B0604020202020204" pitchFamily="34" charset="0"/>
              </a:rPr>
              <a:t>an assessment tool or developmental </a:t>
            </a:r>
            <a:r>
              <a:rPr lang="en-US" sz="2800" dirty="0" smtClean="0">
                <a:solidFill>
                  <a:prstClr val="black"/>
                </a:solidFill>
                <a:latin typeface="Franklin Gothic Medium" panose="020B0603020102020204" pitchFamily="34" charset="0"/>
                <a:cs typeface="Arial" panose="020B0604020202020204" pitchFamily="34" charset="0"/>
              </a:rPr>
              <a:t>screening</a:t>
            </a:r>
            <a:endParaRPr lang="en-US" sz="2800" dirty="0">
              <a:solidFill>
                <a:prstClr val="black"/>
              </a:solidFill>
              <a:latin typeface="Franklin Gothic Medium" panose="020B0603020102020204" pitchFamily="34" charset="0"/>
              <a:cs typeface="Arial" panose="020B0604020202020204" pitchFamily="34" charset="0"/>
            </a:endParaRPr>
          </a:p>
          <a:p>
            <a:pPr marL="463550" indent="-463550">
              <a:spcAft>
                <a:spcPts val="3000"/>
              </a:spcAft>
              <a:buClr>
                <a:srgbClr val="9F2936">
                  <a:lumMod val="75000"/>
                </a:srgbClr>
              </a:buClr>
              <a:buFont typeface="Wingdings" panose="05000000000000000000" pitchFamily="2" charset="2"/>
              <a:buChar char="§"/>
            </a:pPr>
            <a:r>
              <a:rPr lang="en-US" sz="2800" dirty="0" smtClean="0">
                <a:solidFill>
                  <a:prstClr val="black"/>
                </a:solidFill>
                <a:latin typeface="Franklin Gothic Medium" panose="020B0603020102020204" pitchFamily="34" charset="0"/>
                <a:cs typeface="Arial" panose="020B0604020202020204" pitchFamily="34" charset="0"/>
              </a:rPr>
              <a:t>Not </a:t>
            </a:r>
            <a:r>
              <a:rPr lang="en-US" sz="2800" dirty="0">
                <a:solidFill>
                  <a:prstClr val="black"/>
                </a:solidFill>
                <a:latin typeface="Franklin Gothic Medium" panose="020B0603020102020204" pitchFamily="34" charset="0"/>
                <a:cs typeface="Arial" panose="020B0604020202020204" pitchFamily="34" charset="0"/>
              </a:rPr>
              <a:t>an </a:t>
            </a:r>
            <a:r>
              <a:rPr lang="en-US" sz="2800" dirty="0" smtClean="0">
                <a:solidFill>
                  <a:prstClr val="black"/>
                </a:solidFill>
                <a:latin typeface="Franklin Gothic Medium" panose="020B0603020102020204" pitchFamily="34" charset="0"/>
                <a:cs typeface="Arial" panose="020B0604020202020204" pitchFamily="34" charset="0"/>
              </a:rPr>
              <a:t>exhaustive </a:t>
            </a:r>
            <a:r>
              <a:rPr lang="en-US" sz="2800" dirty="0">
                <a:solidFill>
                  <a:prstClr val="black"/>
                </a:solidFill>
                <a:latin typeface="Franklin Gothic Medium" panose="020B0603020102020204" pitchFamily="34" charset="0"/>
                <a:cs typeface="Arial" panose="020B0604020202020204" pitchFamily="34" charset="0"/>
              </a:rPr>
              <a:t>resource of child </a:t>
            </a:r>
            <a:r>
              <a:rPr lang="en-US" sz="2800" dirty="0" smtClean="0">
                <a:solidFill>
                  <a:prstClr val="black"/>
                </a:solidFill>
                <a:latin typeface="Franklin Gothic Medium" panose="020B0603020102020204" pitchFamily="34" charset="0"/>
                <a:cs typeface="Arial" panose="020B0604020202020204" pitchFamily="34" charset="0"/>
              </a:rPr>
              <a:t>development</a:t>
            </a:r>
            <a:endParaRPr lang="en-US" sz="2800" dirty="0">
              <a:solidFill>
                <a:prstClr val="black"/>
              </a:solidFill>
              <a:latin typeface="Franklin Gothic Medium" panose="020B0603020102020204" pitchFamily="34" charset="0"/>
              <a:cs typeface="Arial" panose="020B0604020202020204" pitchFamily="34" charset="0"/>
            </a:endParaRPr>
          </a:p>
          <a:p>
            <a:pPr marL="463550" indent="-463550">
              <a:spcAft>
                <a:spcPts val="3000"/>
              </a:spcAft>
              <a:buClr>
                <a:srgbClr val="9F2936">
                  <a:lumMod val="75000"/>
                </a:srgbClr>
              </a:buClr>
              <a:buFont typeface="Wingdings" panose="05000000000000000000" pitchFamily="2" charset="2"/>
              <a:buChar char="§"/>
            </a:pPr>
            <a:r>
              <a:rPr lang="en-US" sz="2800" dirty="0" smtClean="0">
                <a:solidFill>
                  <a:prstClr val="black"/>
                </a:solidFill>
                <a:latin typeface="Franklin Gothic Medium" panose="020B0603020102020204" pitchFamily="34" charset="0"/>
                <a:cs typeface="Arial" panose="020B0604020202020204" pitchFamily="34" charset="0"/>
              </a:rPr>
              <a:t>Not </a:t>
            </a:r>
            <a:r>
              <a:rPr lang="en-US" sz="2800" dirty="0">
                <a:solidFill>
                  <a:prstClr val="black"/>
                </a:solidFill>
                <a:latin typeface="Franklin Gothic Medium" panose="020B0603020102020204" pitchFamily="34" charset="0"/>
                <a:cs typeface="Arial" panose="020B0604020202020204" pitchFamily="34" charset="0"/>
              </a:rPr>
              <a:t>a developmental </a:t>
            </a:r>
            <a:r>
              <a:rPr lang="en-US" sz="2800" dirty="0" smtClean="0">
                <a:solidFill>
                  <a:prstClr val="black"/>
                </a:solidFill>
                <a:latin typeface="Franklin Gothic Medium" panose="020B0603020102020204" pitchFamily="34" charset="0"/>
                <a:cs typeface="Arial" panose="020B0604020202020204" pitchFamily="34" charset="0"/>
              </a:rPr>
              <a:t>checklist</a:t>
            </a:r>
            <a:endParaRPr lang="en-US" sz="2800" dirty="0">
              <a:solidFill>
                <a:prstClr val="black"/>
              </a:solidFill>
            </a:endParaRPr>
          </a:p>
        </p:txBody>
      </p:sp>
      <p:pic>
        <p:nvPicPr>
          <p:cNvPr id="8194" name="Picture 2" descr="G:\_In process\Janelle eBook\Home-Based\images\BY_58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0"/>
            <a:ext cx="38862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746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lumMod val="50000"/>
                  </a:schemeClr>
                </a:solidFill>
                <a:latin typeface="Franklin Gothic Medium" panose="020B0603020102020204" pitchFamily="34" charset="0"/>
                <a:cs typeface="Arial" panose="020B0604020202020204" pitchFamily="34" charset="0"/>
              </a:rPr>
              <a:t>Early Learning Guidelines in Action!</a:t>
            </a:r>
            <a:endParaRPr lang="en-US" dirty="0">
              <a:solidFill>
                <a:schemeClr val="accent2">
                  <a:lumMod val="50000"/>
                </a:schemeClr>
              </a:solidFill>
              <a:latin typeface="Franklin Gothic Medium" panose="020B0603020102020204" pitchFamily="34" charset="0"/>
              <a:cs typeface="Arial" panose="020B0604020202020204" pitchFamily="34" charset="0"/>
            </a:endParaRPr>
          </a:p>
        </p:txBody>
      </p:sp>
      <p:sp>
        <p:nvSpPr>
          <p:cNvPr id="3" name="Content Placeholder 2"/>
          <p:cNvSpPr>
            <a:spLocks noGrp="1"/>
          </p:cNvSpPr>
          <p:nvPr>
            <p:ph sz="quarter" idx="1"/>
          </p:nvPr>
        </p:nvSpPr>
        <p:spPr>
          <a:xfrm>
            <a:off x="447675" y="1600200"/>
            <a:ext cx="6551641" cy="5257800"/>
          </a:xfrm>
          <a:noFill/>
        </p:spPr>
        <p:txBody>
          <a:bodyPr anchor="ctr">
            <a:normAutofit/>
          </a:bodyPr>
          <a:lstStyle/>
          <a:p>
            <a:pPr marL="0" indent="0" algn="ctr">
              <a:buClr>
                <a:schemeClr val="accent2">
                  <a:lumMod val="75000"/>
                </a:schemeClr>
              </a:buClr>
              <a:buSzPct val="100000"/>
              <a:buNone/>
            </a:pPr>
            <a:r>
              <a:rPr lang="en-US" sz="2800" dirty="0" smtClean="0">
                <a:latin typeface="Franklin Gothic Medium" panose="020B0603020102020204" pitchFamily="34" charset="0"/>
                <a:cs typeface="Arial" panose="020B0604020202020204" pitchFamily="34" charset="0"/>
              </a:rPr>
              <a:t>A look inside at</a:t>
            </a:r>
            <a:br>
              <a:rPr lang="en-US" sz="2800" dirty="0" smtClean="0">
                <a:latin typeface="Franklin Gothic Medium" panose="020B0603020102020204" pitchFamily="34" charset="0"/>
                <a:cs typeface="Arial" panose="020B0604020202020204" pitchFamily="34" charset="0"/>
              </a:rPr>
            </a:br>
            <a:r>
              <a:rPr lang="en-US" sz="2800" dirty="0" smtClean="0">
                <a:latin typeface="Franklin Gothic Medium" panose="020B0603020102020204" pitchFamily="34" charset="0"/>
                <a:cs typeface="Arial" panose="020B0604020202020204" pitchFamily="34" charset="0"/>
              </a:rPr>
              <a:t>‘How to Use the Guidelines’</a:t>
            </a:r>
          </a:p>
          <a:p>
            <a:pPr marL="0" indent="0">
              <a:buNone/>
            </a:pPr>
            <a:endParaRPr lang="en-US" sz="2800" dirty="0" smtClean="0">
              <a:latin typeface="Franklin Gothic Medium" panose="020B0603020102020204" pitchFamily="34" charset="0"/>
              <a:cs typeface="Arial" panose="020B0604020202020204" pitchFamily="34" charset="0"/>
            </a:endParaRPr>
          </a:p>
          <a:p>
            <a:pPr>
              <a:spcBef>
                <a:spcPts val="0"/>
              </a:spcBef>
              <a:spcAft>
                <a:spcPts val="3000"/>
              </a:spcAft>
              <a:buClr>
                <a:schemeClr val="accent2">
                  <a:lumMod val="75000"/>
                </a:schemeClr>
              </a:buClr>
              <a:buSzPct val="100000"/>
              <a:buFont typeface="Wingdings" panose="05000000000000000000" pitchFamily="2" charset="2"/>
              <a:buChar char="§"/>
            </a:pPr>
            <a:r>
              <a:rPr lang="en-US" sz="2800" dirty="0" smtClean="0">
                <a:latin typeface="Franklin Gothic Medium" panose="020B0603020102020204" pitchFamily="34" charset="0"/>
                <a:cs typeface="Arial" panose="020B0604020202020204" pitchFamily="34" charset="0"/>
              </a:rPr>
              <a:t>Activity 1:  Features of the Sections</a:t>
            </a:r>
          </a:p>
          <a:p>
            <a:pPr>
              <a:spcBef>
                <a:spcPts val="0"/>
              </a:spcBef>
              <a:spcAft>
                <a:spcPts val="3000"/>
              </a:spcAft>
              <a:buClr>
                <a:schemeClr val="accent2">
                  <a:lumMod val="75000"/>
                </a:schemeClr>
              </a:buClr>
              <a:buSzPct val="100000"/>
              <a:buFont typeface="Wingdings" panose="05000000000000000000" pitchFamily="2" charset="2"/>
              <a:buChar char="§"/>
            </a:pPr>
            <a:r>
              <a:rPr lang="en-US" sz="2800" dirty="0" smtClean="0">
                <a:latin typeface="Franklin Gothic Medium" panose="020B0603020102020204" pitchFamily="34" charset="0"/>
                <a:cs typeface="Arial" panose="020B0604020202020204" pitchFamily="34" charset="0"/>
              </a:rPr>
              <a:t>Activity 2:  Use of the Guidelines in       		  Home Visiting</a:t>
            </a:r>
            <a:endParaRPr lang="en-US" sz="2800" dirty="0">
              <a:latin typeface="Franklin Gothic Medium" panose="020B0603020102020204" pitchFamily="34" charset="0"/>
              <a:cs typeface="Arial" panose="020B0604020202020204" pitchFamily="34" charset="0"/>
            </a:endParaRPr>
          </a:p>
        </p:txBody>
      </p:sp>
      <p:pic>
        <p:nvPicPr>
          <p:cNvPr id="11266" name="Picture 2" descr="G:\_In process\Janelle eBook\Home-Based\images\611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1524000"/>
            <a:ext cx="5172075"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162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lumMod val="50000"/>
                  </a:schemeClr>
                </a:solidFill>
                <a:latin typeface="Franklin Gothic Medium" panose="020B0603020102020204" pitchFamily="34" charset="0"/>
              </a:rPr>
              <a:t>How </a:t>
            </a:r>
            <a:r>
              <a:rPr lang="en-US" dirty="0">
                <a:solidFill>
                  <a:schemeClr val="accent2">
                    <a:lumMod val="50000"/>
                  </a:schemeClr>
                </a:solidFill>
                <a:latin typeface="Franklin Gothic Medium" panose="020B0603020102020204" pitchFamily="34" charset="0"/>
              </a:rPr>
              <a:t>to Use the </a:t>
            </a:r>
            <a:r>
              <a:rPr lang="en-US" dirty="0" smtClean="0">
                <a:solidFill>
                  <a:schemeClr val="accent2">
                    <a:lumMod val="50000"/>
                  </a:schemeClr>
                </a:solidFill>
                <a:latin typeface="Franklin Gothic Medium" panose="020B0603020102020204" pitchFamily="34" charset="0"/>
              </a:rPr>
              <a:t>Guidelines (see page 6)</a:t>
            </a:r>
            <a:endParaRPr lang="en-US" dirty="0">
              <a:solidFill>
                <a:schemeClr val="accent2">
                  <a:lumMod val="50000"/>
                </a:schemeClr>
              </a:solidFill>
              <a:latin typeface="Franklin Gothic Medium" panose="020B060302010202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3597" y="1727713"/>
            <a:ext cx="5584807" cy="4544500"/>
          </a:xfrm>
          <a:prstGeom prst="rect">
            <a:avLst/>
          </a:prstGeom>
        </p:spPr>
      </p:pic>
    </p:spTree>
    <p:extLst>
      <p:ext uri="{BB962C8B-B14F-4D97-AF65-F5344CB8AC3E}">
        <p14:creationId xmlns:p14="http://schemas.microsoft.com/office/powerpoint/2010/main" val="1290802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2">
                    <a:lumMod val="50000"/>
                  </a:schemeClr>
                </a:solidFill>
                <a:latin typeface="Franklin Gothic Medium" panose="020B0603020102020204" pitchFamily="34" charset="0"/>
              </a:rPr>
              <a:t>How to Use the Guidelines (see page 7)</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61160" y="1591733"/>
            <a:ext cx="6069681" cy="4723342"/>
          </a:xfrm>
          <a:prstGeom prst="rect">
            <a:avLst/>
          </a:prstGeom>
        </p:spPr>
      </p:pic>
    </p:spTree>
    <p:extLst>
      <p:ext uri="{BB962C8B-B14F-4D97-AF65-F5344CB8AC3E}">
        <p14:creationId xmlns:p14="http://schemas.microsoft.com/office/powerpoint/2010/main" val="897477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2">
                    <a:lumMod val="50000"/>
                  </a:schemeClr>
                </a:solidFill>
                <a:latin typeface="Franklin Gothic Medium" panose="020B0603020102020204" pitchFamily="34" charset="0"/>
                <a:cs typeface="Arial" panose="020B0604020202020204" pitchFamily="34" charset="0"/>
              </a:rPr>
              <a:t>Activity 1 – Features Of The Sections</a:t>
            </a:r>
            <a:endParaRPr lang="en-US" sz="4000" dirty="0">
              <a:solidFill>
                <a:schemeClr val="accent2">
                  <a:lumMod val="50000"/>
                </a:schemeClr>
              </a:solidFill>
              <a:latin typeface="Franklin Gothic Medium" panose="020B0603020102020204" pitchFamily="34" charset="0"/>
              <a:cs typeface="Arial" panose="020B0604020202020204" pitchFamily="34" charset="0"/>
            </a:endParaRPr>
          </a:p>
        </p:txBody>
      </p:sp>
      <p:sp>
        <p:nvSpPr>
          <p:cNvPr id="4" name="Rectangle 3"/>
          <p:cNvSpPr/>
          <p:nvPr/>
        </p:nvSpPr>
        <p:spPr>
          <a:xfrm>
            <a:off x="-1" y="1631443"/>
            <a:ext cx="8319911" cy="489364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square" lIns="0" rIns="0" rtlCol="0" anchor="ctr">
            <a:spAutoFit/>
          </a:bodyPr>
          <a:lstStyle/>
          <a:p>
            <a:pPr marL="0" lvl="2" algn="ctr">
              <a:buClr>
                <a:prstClr val="black"/>
              </a:buClr>
            </a:pPr>
            <a:r>
              <a:rPr lang="en-US" sz="2600" b="1" u="sng" dirty="0">
                <a:solidFill>
                  <a:srgbClr val="9F2936">
                    <a:lumMod val="75000"/>
                  </a:srgbClr>
                </a:solidFill>
                <a:latin typeface="Franklin Gothic Medium" panose="020B0603020102020204" pitchFamily="34" charset="0"/>
                <a:cs typeface="Arial" panose="020B0604020202020204" pitchFamily="34" charset="0"/>
              </a:rPr>
              <a:t>Pair and Share</a:t>
            </a:r>
          </a:p>
          <a:p>
            <a:pPr marL="0" lvl="2" algn="ctr">
              <a:buClr>
                <a:prstClr val="black"/>
              </a:buClr>
            </a:pPr>
            <a:r>
              <a:rPr lang="en-US" sz="2600" b="1" dirty="0">
                <a:solidFill>
                  <a:prstClr val="black"/>
                </a:solidFill>
                <a:latin typeface="Franklin Gothic Medium" panose="020B0603020102020204" pitchFamily="34" charset="0"/>
                <a:cs typeface="Arial" pitchFamily="34" charset="0"/>
              </a:rPr>
              <a:t>Self-Regulation</a:t>
            </a:r>
          </a:p>
          <a:p>
            <a:pPr marL="0" lvl="2" algn="ctr">
              <a:buClr>
                <a:prstClr val="black"/>
              </a:buClr>
            </a:pPr>
            <a:r>
              <a:rPr lang="en-US" sz="2600" b="1" dirty="0" smtClean="0">
                <a:solidFill>
                  <a:prstClr val="black"/>
                </a:solidFill>
                <a:latin typeface="Franklin Gothic Medium" panose="020B0603020102020204" pitchFamily="34" charset="0"/>
                <a:cs typeface="Arial" pitchFamily="34" charset="0"/>
              </a:rPr>
              <a:t>Domains </a:t>
            </a:r>
            <a:r>
              <a:rPr lang="en-US" sz="2600" b="1" dirty="0">
                <a:solidFill>
                  <a:prstClr val="black"/>
                </a:solidFill>
                <a:latin typeface="Franklin Gothic Medium" panose="020B0603020102020204" pitchFamily="34" charset="0"/>
                <a:cs typeface="Arial" pitchFamily="34" charset="0"/>
              </a:rPr>
              <a:t>of </a:t>
            </a:r>
            <a:r>
              <a:rPr lang="en-US" sz="2600" b="1" dirty="0" smtClean="0">
                <a:solidFill>
                  <a:prstClr val="black"/>
                </a:solidFill>
                <a:latin typeface="Franklin Gothic Medium" panose="020B0603020102020204" pitchFamily="34" charset="0"/>
                <a:cs typeface="Arial" pitchFamily="34" charset="0"/>
              </a:rPr>
              <a:t>Development</a:t>
            </a:r>
          </a:p>
          <a:p>
            <a:pPr marL="0" lvl="2" algn="ctr">
              <a:buClr>
                <a:prstClr val="black"/>
              </a:buClr>
            </a:pPr>
            <a:r>
              <a:rPr lang="en-US" sz="2600" b="1" dirty="0">
                <a:solidFill>
                  <a:prstClr val="black"/>
                </a:solidFill>
                <a:latin typeface="Franklin Gothic Medium" panose="020B0603020102020204" pitchFamily="34" charset="0"/>
                <a:cs typeface="Arial" pitchFamily="34" charset="0"/>
              </a:rPr>
              <a:t>Approaches to </a:t>
            </a:r>
            <a:r>
              <a:rPr lang="en-US" sz="2600" b="1" dirty="0" smtClean="0">
                <a:solidFill>
                  <a:prstClr val="black"/>
                </a:solidFill>
                <a:latin typeface="Franklin Gothic Medium" panose="020B0603020102020204" pitchFamily="34" charset="0"/>
                <a:cs typeface="Arial" pitchFamily="34" charset="0"/>
              </a:rPr>
              <a:t>Learning</a:t>
            </a:r>
          </a:p>
          <a:p>
            <a:pPr marL="0" lvl="2" algn="ctr">
              <a:buClr>
                <a:prstClr val="black"/>
              </a:buClr>
            </a:pPr>
            <a:r>
              <a:rPr lang="en-US" sz="2600" b="1" dirty="0">
                <a:solidFill>
                  <a:prstClr val="black"/>
                </a:solidFill>
                <a:latin typeface="Franklin Gothic Medium" panose="020B0603020102020204" pitchFamily="34" charset="0"/>
                <a:cs typeface="Arial" pitchFamily="34" charset="0"/>
              </a:rPr>
              <a:t>Sub-Domains/Subsections</a:t>
            </a:r>
          </a:p>
          <a:p>
            <a:pPr marL="0" lvl="2" algn="ctr">
              <a:buClr>
                <a:prstClr val="black"/>
              </a:buClr>
            </a:pPr>
            <a:r>
              <a:rPr lang="en-US" sz="2600" b="1" dirty="0" smtClean="0">
                <a:solidFill>
                  <a:prstClr val="black"/>
                </a:solidFill>
                <a:latin typeface="Franklin Gothic Medium" panose="020B0603020102020204" pitchFamily="34" charset="0"/>
                <a:cs typeface="Arial" pitchFamily="34" charset="0"/>
              </a:rPr>
              <a:t>Standards</a:t>
            </a:r>
            <a:endParaRPr lang="en-US" sz="2600" b="1" dirty="0">
              <a:solidFill>
                <a:prstClr val="black"/>
              </a:solidFill>
              <a:latin typeface="Franklin Gothic Medium" panose="020B0603020102020204" pitchFamily="34" charset="0"/>
              <a:cs typeface="Arial" pitchFamily="34" charset="0"/>
            </a:endParaRPr>
          </a:p>
          <a:p>
            <a:pPr marL="0" lvl="2" algn="ctr">
              <a:buClr>
                <a:prstClr val="black"/>
              </a:buClr>
            </a:pPr>
            <a:r>
              <a:rPr lang="en-US" sz="2600" b="1" dirty="0">
                <a:solidFill>
                  <a:prstClr val="black"/>
                </a:solidFill>
                <a:latin typeface="Franklin Gothic Medium" panose="020B0603020102020204" pitchFamily="34" charset="0"/>
                <a:cs typeface="Arial" pitchFamily="34" charset="0"/>
              </a:rPr>
              <a:t>Age Descriptors</a:t>
            </a:r>
          </a:p>
          <a:p>
            <a:pPr marL="0" lvl="2" algn="ctr">
              <a:buClr>
                <a:prstClr val="black"/>
              </a:buClr>
            </a:pPr>
            <a:r>
              <a:rPr lang="en-US" sz="2600" b="1" dirty="0">
                <a:solidFill>
                  <a:prstClr val="black"/>
                </a:solidFill>
                <a:latin typeface="Franklin Gothic Medium" panose="020B0603020102020204" pitchFamily="34" charset="0"/>
                <a:cs typeface="Arial" pitchFamily="34" charset="0"/>
              </a:rPr>
              <a:t>Indicators for Children</a:t>
            </a:r>
          </a:p>
          <a:p>
            <a:pPr marL="0" lvl="2" algn="ctr">
              <a:buClr>
                <a:prstClr val="black"/>
              </a:buClr>
            </a:pPr>
            <a:r>
              <a:rPr lang="en-US" sz="2600" b="1" dirty="0" smtClean="0">
                <a:solidFill>
                  <a:prstClr val="black"/>
                </a:solidFill>
                <a:latin typeface="Franklin Gothic Medium" panose="020B0603020102020204" pitchFamily="34" charset="0"/>
                <a:cs typeface="Arial" pitchFamily="34" charset="0"/>
              </a:rPr>
              <a:t>Strategies </a:t>
            </a:r>
            <a:r>
              <a:rPr lang="en-US" sz="2600" b="1" dirty="0">
                <a:solidFill>
                  <a:prstClr val="black"/>
                </a:solidFill>
                <a:latin typeface="Franklin Gothic Medium" panose="020B0603020102020204" pitchFamily="34" charset="0"/>
                <a:cs typeface="Arial" pitchFamily="34" charset="0"/>
              </a:rPr>
              <a:t>for Interaction</a:t>
            </a:r>
          </a:p>
          <a:p>
            <a:pPr marL="0" lvl="2" algn="ctr">
              <a:buClr>
                <a:prstClr val="black"/>
              </a:buClr>
            </a:pPr>
            <a:r>
              <a:rPr lang="en-US" sz="2600" b="1" dirty="0" smtClean="0">
                <a:solidFill>
                  <a:prstClr val="black"/>
                </a:solidFill>
                <a:latin typeface="Franklin Gothic Medium" panose="020B0603020102020204" pitchFamily="34" charset="0"/>
                <a:cs typeface="Arial" pitchFamily="34" charset="0"/>
              </a:rPr>
              <a:t>Call-Out Boxes</a:t>
            </a:r>
          </a:p>
          <a:p>
            <a:pPr marL="0" lvl="2" algn="ctr">
              <a:buClr>
                <a:prstClr val="black"/>
              </a:buClr>
            </a:pPr>
            <a:r>
              <a:rPr lang="en-US" sz="2600" b="1" dirty="0" smtClean="0">
                <a:solidFill>
                  <a:prstClr val="black"/>
                </a:solidFill>
                <a:latin typeface="Franklin Gothic Medium" panose="020B0603020102020204" pitchFamily="34" charset="0"/>
                <a:cs typeface="Arial" pitchFamily="34" charset="0"/>
              </a:rPr>
              <a:t>Real World Stories</a:t>
            </a:r>
          </a:p>
          <a:p>
            <a:pPr marL="0" lvl="2" algn="ctr">
              <a:buClr>
                <a:prstClr val="black"/>
              </a:buClr>
            </a:pPr>
            <a:r>
              <a:rPr lang="en-US" sz="2600" b="1" dirty="0" smtClean="0">
                <a:solidFill>
                  <a:prstClr val="black"/>
                </a:solidFill>
                <a:latin typeface="Franklin Gothic Medium" panose="020B0603020102020204" pitchFamily="34" charset="0"/>
                <a:cs typeface="Arial" pitchFamily="34" charset="0"/>
              </a:rPr>
              <a:t>Keep in Mind</a:t>
            </a:r>
            <a:endParaRPr lang="en-US" sz="2600" b="1" dirty="0">
              <a:solidFill>
                <a:prstClr val="black"/>
              </a:solidFill>
              <a:latin typeface="Franklin Gothic Medium" panose="020B0603020102020204" pitchFamily="34" charset="0"/>
              <a:cs typeface="Arial" pitchFamily="34" charset="0"/>
            </a:endParaRPr>
          </a:p>
        </p:txBody>
      </p:sp>
      <p:pic>
        <p:nvPicPr>
          <p:cNvPr id="9218" name="Picture 2" descr="G:\_In process\Pat Brady video\TOT images\Lightbulb.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13902" y="1411265"/>
            <a:ext cx="337185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941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1375136" cy="990600"/>
          </a:xfrm>
        </p:spPr>
        <p:txBody>
          <a:bodyPr>
            <a:noAutofit/>
          </a:bodyPr>
          <a:lstStyle/>
          <a:p>
            <a:r>
              <a:rPr lang="en-US" sz="4000" dirty="0">
                <a:solidFill>
                  <a:schemeClr val="accent2">
                    <a:lumMod val="50000"/>
                  </a:schemeClr>
                </a:solidFill>
                <a:latin typeface="Franklin Gothic Medium" panose="020B0603020102020204" pitchFamily="34" charset="0"/>
                <a:cs typeface="Arial" panose="020B0604020202020204" pitchFamily="34" charset="0"/>
              </a:rPr>
              <a:t>Activity </a:t>
            </a:r>
            <a:r>
              <a:rPr lang="en-US" sz="4000" dirty="0" smtClean="0">
                <a:solidFill>
                  <a:schemeClr val="accent2">
                    <a:lumMod val="50000"/>
                  </a:schemeClr>
                </a:solidFill>
                <a:latin typeface="Franklin Gothic Medium" panose="020B0603020102020204" pitchFamily="34" charset="0"/>
                <a:cs typeface="Arial" panose="020B0604020202020204" pitchFamily="34" charset="0"/>
              </a:rPr>
              <a:t>2 </a:t>
            </a:r>
            <a:r>
              <a:rPr lang="en-US" sz="4000" dirty="0">
                <a:solidFill>
                  <a:schemeClr val="accent2">
                    <a:lumMod val="50000"/>
                  </a:schemeClr>
                </a:solidFill>
                <a:latin typeface="Franklin Gothic Medium" panose="020B0603020102020204" pitchFamily="34" charset="0"/>
                <a:cs typeface="Arial" panose="020B0604020202020204" pitchFamily="34" charset="0"/>
              </a:rPr>
              <a:t>– Use </a:t>
            </a:r>
            <a:r>
              <a:rPr lang="en-US" sz="4000" dirty="0" smtClean="0">
                <a:solidFill>
                  <a:schemeClr val="accent2">
                    <a:lumMod val="50000"/>
                  </a:schemeClr>
                </a:solidFill>
                <a:latin typeface="Franklin Gothic Medium" panose="020B0603020102020204" pitchFamily="34" charset="0"/>
                <a:cs typeface="Arial" panose="020B0604020202020204" pitchFamily="34" charset="0"/>
              </a:rPr>
              <a:t>of </a:t>
            </a:r>
            <a:r>
              <a:rPr lang="en-US" sz="4000" dirty="0">
                <a:solidFill>
                  <a:schemeClr val="accent2">
                    <a:lumMod val="50000"/>
                  </a:schemeClr>
                </a:solidFill>
                <a:latin typeface="Franklin Gothic Medium" panose="020B0603020102020204" pitchFamily="34" charset="0"/>
                <a:cs typeface="Arial" panose="020B0604020202020204" pitchFamily="34" charset="0"/>
              </a:rPr>
              <a:t>the </a:t>
            </a:r>
            <a:r>
              <a:rPr lang="en-US" sz="4000" dirty="0" smtClean="0">
                <a:solidFill>
                  <a:schemeClr val="accent2">
                    <a:lumMod val="50000"/>
                  </a:schemeClr>
                </a:solidFill>
                <a:latin typeface="Franklin Gothic Medium" panose="020B0603020102020204" pitchFamily="34" charset="0"/>
                <a:cs typeface="Arial" panose="020B0604020202020204" pitchFamily="34" charset="0"/>
              </a:rPr>
              <a:t>Guidelines </a:t>
            </a:r>
            <a:r>
              <a:rPr lang="en-US" sz="4000" dirty="0">
                <a:solidFill>
                  <a:schemeClr val="accent2">
                    <a:lumMod val="50000"/>
                  </a:schemeClr>
                </a:solidFill>
                <a:latin typeface="Franklin Gothic Medium" panose="020B0603020102020204" pitchFamily="34" charset="0"/>
                <a:cs typeface="Arial" panose="020B0604020202020204" pitchFamily="34" charset="0"/>
              </a:rPr>
              <a:t>in </a:t>
            </a:r>
            <a:r>
              <a:rPr lang="en-US" sz="4000" dirty="0" smtClean="0">
                <a:solidFill>
                  <a:schemeClr val="accent2">
                    <a:lumMod val="50000"/>
                  </a:schemeClr>
                </a:solidFill>
                <a:latin typeface="Franklin Gothic Medium" panose="020B0603020102020204" pitchFamily="34" charset="0"/>
                <a:cs typeface="Arial" panose="020B0604020202020204" pitchFamily="34" charset="0"/>
              </a:rPr>
              <a:t>Home Visiting</a:t>
            </a:r>
            <a:endParaRPr lang="en-US" sz="4000" dirty="0">
              <a:solidFill>
                <a:schemeClr val="accent2">
                  <a:lumMod val="50000"/>
                </a:schemeClr>
              </a:solidFill>
              <a:latin typeface="Franklin Gothic Medium" panose="020B0603020102020204" pitchFamily="34" charset="0"/>
              <a:cs typeface="Arial" panose="020B0604020202020204" pitchFamily="34" charset="0"/>
            </a:endParaRPr>
          </a:p>
        </p:txBody>
      </p:sp>
      <p:sp>
        <p:nvSpPr>
          <p:cNvPr id="3" name="Content Placeholder 2"/>
          <p:cNvSpPr>
            <a:spLocks noGrp="1"/>
          </p:cNvSpPr>
          <p:nvPr>
            <p:ph sz="quarter" idx="1"/>
          </p:nvPr>
        </p:nvSpPr>
        <p:spPr>
          <a:xfrm>
            <a:off x="766283" y="2603351"/>
            <a:ext cx="3641448" cy="3490435"/>
          </a:xfrm>
          <a:noFill/>
        </p:spPr>
        <p:txBody>
          <a:bodyPr anchor="t">
            <a:noAutofit/>
          </a:bodyPr>
          <a:lstStyle/>
          <a:p>
            <a:pPr>
              <a:lnSpc>
                <a:spcPct val="110000"/>
              </a:lnSpc>
              <a:buSzPct val="100000"/>
              <a:buFont typeface="Arial" panose="020B0604020202020204" pitchFamily="34" charset="0"/>
              <a:buChar char="•"/>
            </a:pPr>
            <a:r>
              <a:rPr lang="en-US" sz="2800" dirty="0">
                <a:latin typeface="Franklin Gothic Medium" panose="020B0603020102020204" pitchFamily="34" charset="0"/>
                <a:cs typeface="Arial" panose="020B0604020202020204" pitchFamily="34" charset="0"/>
              </a:rPr>
              <a:t>Relationships</a:t>
            </a:r>
          </a:p>
          <a:p>
            <a:pPr>
              <a:lnSpc>
                <a:spcPct val="110000"/>
              </a:lnSpc>
              <a:buSzPct val="100000"/>
              <a:buFont typeface="Arial" panose="020B0604020202020204" pitchFamily="34" charset="0"/>
              <a:buChar char="•"/>
            </a:pPr>
            <a:r>
              <a:rPr lang="en-US" sz="2800" dirty="0">
                <a:latin typeface="Franklin Gothic Medium" panose="020B0603020102020204" pitchFamily="34" charset="0"/>
                <a:cs typeface="Arial" panose="020B0604020202020204" pitchFamily="34" charset="0"/>
              </a:rPr>
              <a:t>States of Awareness</a:t>
            </a:r>
          </a:p>
          <a:p>
            <a:pPr>
              <a:lnSpc>
                <a:spcPct val="110000"/>
              </a:lnSpc>
              <a:buSzPct val="100000"/>
              <a:buFont typeface="Arial" panose="020B0604020202020204" pitchFamily="34" charset="0"/>
              <a:buChar char="•"/>
            </a:pPr>
            <a:r>
              <a:rPr lang="en-US" sz="2800" dirty="0">
                <a:latin typeface="Franklin Gothic Medium" panose="020B0603020102020204" pitchFamily="34" charset="0"/>
                <a:cs typeface="Arial" panose="020B0604020202020204" pitchFamily="34" charset="0"/>
              </a:rPr>
              <a:t>Culture</a:t>
            </a:r>
          </a:p>
          <a:p>
            <a:pPr>
              <a:lnSpc>
                <a:spcPct val="110000"/>
              </a:lnSpc>
              <a:buSzPct val="100000"/>
              <a:buFont typeface="Arial" panose="020B0604020202020204" pitchFamily="34" charset="0"/>
              <a:buChar char="•"/>
            </a:pPr>
            <a:r>
              <a:rPr lang="en-US" sz="2800" dirty="0">
                <a:latin typeface="Franklin Gothic Medium" panose="020B0603020102020204" pitchFamily="34" charset="0"/>
                <a:cs typeface="Arial" panose="020B0604020202020204" pitchFamily="34" charset="0"/>
              </a:rPr>
              <a:t>Birth Order</a:t>
            </a:r>
          </a:p>
          <a:p>
            <a:pPr>
              <a:lnSpc>
                <a:spcPct val="110000"/>
              </a:lnSpc>
              <a:buSzPct val="100000"/>
              <a:buFont typeface="Arial" panose="020B0604020202020204" pitchFamily="34" charset="0"/>
              <a:buChar char="•"/>
            </a:pPr>
            <a:r>
              <a:rPr lang="en-US" sz="2800" dirty="0">
                <a:latin typeface="Franklin Gothic Medium" panose="020B0603020102020204" pitchFamily="34" charset="0"/>
                <a:cs typeface="Arial" panose="020B0604020202020204" pitchFamily="34" charset="0"/>
              </a:rPr>
              <a:t>Differences in Learning Abilities</a:t>
            </a:r>
          </a:p>
        </p:txBody>
      </p:sp>
      <p:pic>
        <p:nvPicPr>
          <p:cNvPr id="6" name="Picture 2" descr="G:\_In process\Pat Brady video\TOT images\Lightbulb.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6507" y="2458192"/>
            <a:ext cx="2080434" cy="329108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0" y="1561013"/>
            <a:ext cx="12192000" cy="766354"/>
          </a:xfrm>
          <a:prstGeom prst="rect">
            <a:avLst/>
          </a:prstGeom>
          <a:noFill/>
        </p:spPr>
        <p:txBody>
          <a:bodyPr vert="horz" anchor="ct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b="0" i="0" u="none"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Clr>
                <a:srgbClr val="9F2936"/>
              </a:buClr>
              <a:buFont typeface="Wingdings"/>
              <a:buNone/>
            </a:pPr>
            <a:r>
              <a:rPr lang="en-US" sz="2800" b="1" dirty="0" smtClean="0">
                <a:solidFill>
                  <a:prstClr val="black"/>
                </a:solidFill>
                <a:latin typeface="Franklin Gothic Medium" panose="020B0603020102020204" pitchFamily="34" charset="0"/>
                <a:cs typeface="Arial" panose="020B0604020202020204" pitchFamily="34" charset="0"/>
              </a:rPr>
              <a:t>Essential Components</a:t>
            </a:r>
            <a:endParaRPr lang="en-US" sz="2800" dirty="0">
              <a:solidFill>
                <a:prstClr val="black"/>
              </a:solidFill>
              <a:latin typeface="Franklin Gothic Medium" panose="020B0603020102020204" pitchFamily="34" charset="0"/>
              <a:cs typeface="Arial" panose="020B0604020202020204" pitchFamily="34" charset="0"/>
            </a:endParaRPr>
          </a:p>
        </p:txBody>
      </p:sp>
      <p:sp>
        <p:nvSpPr>
          <p:cNvPr id="7" name="Content Placeholder 2"/>
          <p:cNvSpPr txBox="1">
            <a:spLocks/>
          </p:cNvSpPr>
          <p:nvPr/>
        </p:nvSpPr>
        <p:spPr>
          <a:xfrm>
            <a:off x="7336749" y="2603351"/>
            <a:ext cx="3599622" cy="4012822"/>
          </a:xfrm>
          <a:prstGeom prst="rect">
            <a:avLst/>
          </a:prstGeom>
          <a:noFill/>
        </p:spPr>
        <p:txBody>
          <a:bodyPr vert="horz" anchor="t">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b="0" i="0" u="none"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Clr>
                <a:srgbClr val="9F2936"/>
              </a:buClr>
              <a:buSzPct val="100000"/>
              <a:buFont typeface="Arial" panose="020B0604020202020204" pitchFamily="34" charset="0"/>
              <a:buChar char="•"/>
            </a:pPr>
            <a:r>
              <a:rPr lang="en-US" sz="2800" dirty="0">
                <a:solidFill>
                  <a:prstClr val="black"/>
                </a:solidFill>
                <a:latin typeface="Franklin Gothic Medium" panose="020B0603020102020204" pitchFamily="34" charset="0"/>
                <a:cs typeface="Arial" panose="020B0604020202020204" pitchFamily="34" charset="0"/>
              </a:rPr>
              <a:t>Temperament</a:t>
            </a:r>
          </a:p>
          <a:p>
            <a:pPr>
              <a:buClr>
                <a:srgbClr val="9F2936"/>
              </a:buClr>
              <a:buSzPct val="100000"/>
              <a:buFont typeface="Arial" panose="020B0604020202020204" pitchFamily="34" charset="0"/>
              <a:buChar char="•"/>
            </a:pPr>
            <a:r>
              <a:rPr lang="en-US" sz="2800" dirty="0">
                <a:solidFill>
                  <a:prstClr val="black"/>
                </a:solidFill>
                <a:latin typeface="Franklin Gothic Medium" panose="020B0603020102020204" pitchFamily="34" charset="0"/>
                <a:cs typeface="Arial" panose="020B0604020202020204" pitchFamily="34" charset="0"/>
              </a:rPr>
              <a:t>Primary Caregivers</a:t>
            </a:r>
          </a:p>
          <a:p>
            <a:pPr>
              <a:buClr>
                <a:srgbClr val="9F2936"/>
              </a:buClr>
              <a:buSzPct val="100000"/>
              <a:buFont typeface="Arial" panose="020B0604020202020204" pitchFamily="34" charset="0"/>
              <a:buChar char="•"/>
            </a:pPr>
            <a:r>
              <a:rPr lang="en-US" sz="2800" dirty="0">
                <a:solidFill>
                  <a:prstClr val="black"/>
                </a:solidFill>
                <a:latin typeface="Franklin Gothic Medium" panose="020B0603020102020204" pitchFamily="34" charset="0"/>
                <a:cs typeface="Arial" panose="020B0604020202020204" pitchFamily="34" charset="0"/>
              </a:rPr>
              <a:t>Toxic Stress</a:t>
            </a:r>
          </a:p>
          <a:p>
            <a:pPr>
              <a:buClr>
                <a:srgbClr val="9F2936"/>
              </a:buClr>
              <a:buSzPct val="100000"/>
              <a:buFont typeface="Arial" panose="020B0604020202020204" pitchFamily="34" charset="0"/>
              <a:buChar char="•"/>
            </a:pPr>
            <a:r>
              <a:rPr lang="en-US" sz="2800" dirty="0">
                <a:solidFill>
                  <a:prstClr val="black"/>
                </a:solidFill>
                <a:latin typeface="Franklin Gothic Medium" panose="020B0603020102020204" pitchFamily="34" charset="0"/>
                <a:cs typeface="Arial" panose="020B0604020202020204" pitchFamily="34" charset="0"/>
              </a:rPr>
              <a:t>Play</a:t>
            </a:r>
          </a:p>
          <a:p>
            <a:pPr>
              <a:buClr>
                <a:srgbClr val="9F2936"/>
              </a:buClr>
              <a:buSzPct val="100000"/>
              <a:buFont typeface="Arial" panose="020B0604020202020204" pitchFamily="34" charset="0"/>
              <a:buChar char="•"/>
            </a:pPr>
            <a:r>
              <a:rPr lang="en-US" sz="2800" dirty="0">
                <a:solidFill>
                  <a:prstClr val="black"/>
                </a:solidFill>
                <a:latin typeface="Franklin Gothic Medium" panose="020B0603020102020204" pitchFamily="34" charset="0"/>
                <a:cs typeface="Arial" panose="020B0604020202020204" pitchFamily="34" charset="0"/>
              </a:rPr>
              <a:t>Brain </a:t>
            </a:r>
            <a:r>
              <a:rPr lang="en-US" sz="2800" dirty="0" smtClean="0">
                <a:solidFill>
                  <a:prstClr val="black"/>
                </a:solidFill>
                <a:latin typeface="Franklin Gothic Medium" panose="020B0603020102020204" pitchFamily="34" charset="0"/>
                <a:cs typeface="Arial" panose="020B0604020202020204" pitchFamily="34" charset="0"/>
              </a:rPr>
              <a:t>Developer</a:t>
            </a:r>
            <a:endParaRPr lang="en-US" sz="2800" dirty="0">
              <a:solidFill>
                <a:prstClr val="black"/>
              </a:solidFill>
              <a:latin typeface="Franklin Gothic Medium" panose="020B0603020102020204" pitchFamily="34" charset="0"/>
              <a:cs typeface="Arial" panose="020B0604020202020204" pitchFamily="34" charset="0"/>
            </a:endParaRPr>
          </a:p>
        </p:txBody>
      </p:sp>
    </p:spTree>
    <p:extLst>
      <p:ext uri="{BB962C8B-B14F-4D97-AF65-F5344CB8AC3E}">
        <p14:creationId xmlns:p14="http://schemas.microsoft.com/office/powerpoint/2010/main" val="20977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latin typeface="Franklin Gothic Medium" panose="020B0603020102020204" pitchFamily="34" charset="0"/>
                <a:cs typeface="Arial" panose="020B0604020202020204" pitchFamily="34" charset="0"/>
              </a:rPr>
              <a:t>Practice!</a:t>
            </a:r>
            <a:endParaRPr lang="en-US" dirty="0">
              <a:solidFill>
                <a:schemeClr val="accent2">
                  <a:lumMod val="50000"/>
                </a:schemeClr>
              </a:solidFill>
              <a:latin typeface="Franklin Gothic Medium" panose="020B0603020102020204" pitchFamily="34" charset="0"/>
              <a:cs typeface="Arial" panose="020B0604020202020204" pitchFamily="34" charset="0"/>
            </a:endParaRPr>
          </a:p>
        </p:txBody>
      </p:sp>
      <p:sp>
        <p:nvSpPr>
          <p:cNvPr id="3" name="Content Placeholder 2"/>
          <p:cNvSpPr>
            <a:spLocks noGrp="1"/>
          </p:cNvSpPr>
          <p:nvPr>
            <p:ph sz="quarter" idx="1"/>
          </p:nvPr>
        </p:nvSpPr>
        <p:spPr>
          <a:xfrm>
            <a:off x="523353" y="1600200"/>
            <a:ext cx="7858647" cy="5257800"/>
          </a:xfrm>
        </p:spPr>
        <p:txBody>
          <a:bodyPr anchor="ctr">
            <a:normAutofit/>
          </a:bodyPr>
          <a:lstStyle/>
          <a:p>
            <a:pPr>
              <a:spcBef>
                <a:spcPts val="0"/>
              </a:spcBef>
              <a:spcAft>
                <a:spcPts val="3000"/>
              </a:spcAft>
              <a:buClr>
                <a:schemeClr val="accent2">
                  <a:lumMod val="75000"/>
                </a:schemeClr>
              </a:buClr>
              <a:buSzPct val="100000"/>
              <a:buFont typeface="Wingdings" panose="05000000000000000000" pitchFamily="2" charset="2"/>
              <a:buChar char="§"/>
            </a:pPr>
            <a:r>
              <a:rPr lang="en-US" sz="2800" dirty="0" smtClean="0">
                <a:latin typeface="Franklin Gothic Medium" panose="020B0603020102020204" pitchFamily="34" charset="0"/>
                <a:cs typeface="Arial" panose="020B0604020202020204" pitchFamily="34" charset="0"/>
              </a:rPr>
              <a:t>Observe a Video Vignette</a:t>
            </a:r>
          </a:p>
          <a:p>
            <a:pPr>
              <a:spcBef>
                <a:spcPts val="0"/>
              </a:spcBef>
              <a:spcAft>
                <a:spcPts val="3000"/>
              </a:spcAft>
              <a:buClr>
                <a:schemeClr val="accent2">
                  <a:lumMod val="75000"/>
                </a:schemeClr>
              </a:buClr>
              <a:buSzPct val="100000"/>
              <a:buFont typeface="Wingdings" panose="05000000000000000000" pitchFamily="2" charset="2"/>
              <a:buChar char="§"/>
            </a:pPr>
            <a:r>
              <a:rPr lang="en-US" sz="2800" dirty="0" smtClean="0">
                <a:latin typeface="Franklin Gothic Medium" panose="020B0603020102020204" pitchFamily="34" charset="0"/>
                <a:cs typeface="Arial" panose="020B0604020202020204" pitchFamily="34" charset="0"/>
              </a:rPr>
              <a:t>Documentation of facts: that are seen, heard, or done</a:t>
            </a:r>
          </a:p>
          <a:p>
            <a:pPr>
              <a:spcBef>
                <a:spcPts val="0"/>
              </a:spcBef>
              <a:spcAft>
                <a:spcPts val="3000"/>
              </a:spcAft>
              <a:buClr>
                <a:schemeClr val="accent2">
                  <a:lumMod val="75000"/>
                </a:schemeClr>
              </a:buClr>
              <a:buSzPct val="100000"/>
              <a:buFont typeface="Wingdings" panose="05000000000000000000" pitchFamily="2" charset="2"/>
              <a:buChar char="§"/>
            </a:pPr>
            <a:r>
              <a:rPr lang="en-US" sz="2800" dirty="0" smtClean="0">
                <a:latin typeface="Franklin Gothic Medium" panose="020B0603020102020204" pitchFamily="34" charset="0"/>
                <a:cs typeface="Arial" panose="020B0604020202020204" pitchFamily="34" charset="0"/>
              </a:rPr>
              <a:t>Refer to the </a:t>
            </a:r>
            <a:r>
              <a:rPr lang="en-US" sz="2800" i="1" dirty="0" smtClean="0">
                <a:latin typeface="Franklin Gothic Medium" panose="020B0603020102020204" pitchFamily="34" charset="0"/>
                <a:cs typeface="Arial" panose="020B0604020202020204" pitchFamily="34" charset="0"/>
              </a:rPr>
              <a:t>Illinois Early Learning Guidelines</a:t>
            </a:r>
          </a:p>
          <a:p>
            <a:pPr>
              <a:spcBef>
                <a:spcPts val="0"/>
              </a:spcBef>
              <a:spcAft>
                <a:spcPts val="3000"/>
              </a:spcAft>
              <a:buClr>
                <a:schemeClr val="accent2">
                  <a:lumMod val="75000"/>
                </a:schemeClr>
              </a:buClr>
              <a:buSzPct val="100000"/>
              <a:buFont typeface="Wingdings" panose="05000000000000000000" pitchFamily="2" charset="2"/>
              <a:buChar char="§"/>
            </a:pPr>
            <a:r>
              <a:rPr lang="en-US" sz="2800" dirty="0" smtClean="0">
                <a:latin typeface="Franklin Gothic Medium" panose="020B0603020102020204" pitchFamily="34" charset="0"/>
                <a:cs typeface="Arial" panose="020B0604020202020204" pitchFamily="34" charset="0"/>
              </a:rPr>
              <a:t>Reflect and Respond</a:t>
            </a:r>
          </a:p>
          <a:p>
            <a:pPr>
              <a:spcBef>
                <a:spcPts val="0"/>
              </a:spcBef>
              <a:spcAft>
                <a:spcPts val="3000"/>
              </a:spcAft>
              <a:buClr>
                <a:schemeClr val="accent2">
                  <a:lumMod val="75000"/>
                </a:schemeClr>
              </a:buClr>
              <a:buSzPct val="100000"/>
              <a:buFont typeface="Wingdings" panose="05000000000000000000" pitchFamily="2" charset="2"/>
              <a:buChar char="§"/>
            </a:pPr>
            <a:r>
              <a:rPr lang="en-US" sz="2800" dirty="0" smtClean="0">
                <a:latin typeface="Franklin Gothic Medium" panose="020B0603020102020204" pitchFamily="34" charset="0"/>
                <a:cs typeface="Arial" panose="020B0604020202020204" pitchFamily="34" charset="0"/>
              </a:rPr>
              <a:t>Talking with Parents</a:t>
            </a:r>
          </a:p>
          <a:p>
            <a:pPr>
              <a:spcBef>
                <a:spcPts val="0"/>
              </a:spcBef>
              <a:spcAft>
                <a:spcPts val="3000"/>
              </a:spcAft>
              <a:buClr>
                <a:schemeClr val="accent2">
                  <a:lumMod val="75000"/>
                </a:schemeClr>
              </a:buClr>
              <a:buSzPct val="100000"/>
              <a:buFont typeface="Wingdings" panose="05000000000000000000" pitchFamily="2" charset="2"/>
              <a:buChar char="§"/>
            </a:pPr>
            <a:r>
              <a:rPr lang="en-US" sz="2800" dirty="0" smtClean="0">
                <a:latin typeface="Franklin Gothic Medium" panose="020B0603020102020204" pitchFamily="34" charset="0"/>
                <a:cs typeface="Arial" panose="020B0604020202020204" pitchFamily="34" charset="0"/>
              </a:rPr>
              <a:t>Talking with Supervisor</a:t>
            </a:r>
          </a:p>
        </p:txBody>
      </p:sp>
      <p:pic>
        <p:nvPicPr>
          <p:cNvPr id="9218" name="Picture 2" descr="G:\_In process\Janelle eBook\Home-Based\images\BY_61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24000"/>
            <a:ext cx="3810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704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accent2">
                    <a:lumMod val="50000"/>
                  </a:schemeClr>
                </a:solidFill>
                <a:latin typeface="Franklin Gothic Medium" panose="020B0603020102020204" pitchFamily="34" charset="0"/>
                <a:cs typeface="Arial" panose="020B0604020202020204" pitchFamily="34" charset="0"/>
              </a:rPr>
              <a:t>Observation Worksheet:  IELG (O-3 Years)</a:t>
            </a:r>
            <a:r>
              <a:rPr lang="en-US" dirty="0" smtClean="0">
                <a:solidFill>
                  <a:schemeClr val="accent2">
                    <a:lumMod val="50000"/>
                  </a:schemeClr>
                </a:solidFill>
                <a:latin typeface="Franklin Gothic Medium" panose="020B0603020102020204" pitchFamily="34" charset="0"/>
                <a:cs typeface="Arial" panose="020B0604020202020204" pitchFamily="34" charset="0"/>
              </a:rPr>
              <a:t/>
            </a:r>
            <a:br>
              <a:rPr lang="en-US" dirty="0" smtClean="0">
                <a:solidFill>
                  <a:schemeClr val="accent2">
                    <a:lumMod val="50000"/>
                  </a:schemeClr>
                </a:solidFill>
                <a:latin typeface="Franklin Gothic Medium" panose="020B0603020102020204" pitchFamily="34" charset="0"/>
                <a:cs typeface="Arial" panose="020B0604020202020204" pitchFamily="34" charset="0"/>
              </a:rPr>
            </a:br>
            <a:r>
              <a:rPr lang="en-US" sz="2700" dirty="0" smtClean="0">
                <a:solidFill>
                  <a:schemeClr val="accent2">
                    <a:lumMod val="50000"/>
                  </a:schemeClr>
                </a:solidFill>
                <a:latin typeface="Franklin Gothic Medium" panose="020B0603020102020204" pitchFamily="34" charset="0"/>
                <a:cs typeface="Arial" panose="020B0604020202020204" pitchFamily="34" charset="0"/>
              </a:rPr>
              <a:t>(see handout and sample)</a:t>
            </a:r>
            <a:endParaRPr lang="en-US" sz="2700" dirty="0">
              <a:solidFill>
                <a:schemeClr val="accent2">
                  <a:lumMod val="50000"/>
                </a:schemeClr>
              </a:solidFill>
              <a:latin typeface="Franklin Gothic Medium" panose="020B0603020102020204" pitchFamily="34" charset="0"/>
              <a:cs typeface="Arial" panose="020B0604020202020204" pitchFamily="34" charset="0"/>
            </a:endParaRPr>
          </a:p>
        </p:txBody>
      </p:sp>
      <p:sp>
        <p:nvSpPr>
          <p:cNvPr id="3" name="Content Placeholder 2"/>
          <p:cNvSpPr>
            <a:spLocks noGrp="1"/>
          </p:cNvSpPr>
          <p:nvPr>
            <p:ph sz="quarter" idx="1"/>
          </p:nvPr>
        </p:nvSpPr>
        <p:spPr/>
        <p:txBody>
          <a:bodyPr/>
          <a:lstStyle/>
          <a:p>
            <a:pPr marL="0" indent="0">
              <a:buClr>
                <a:schemeClr val="accent2">
                  <a:lumMod val="75000"/>
                </a:schemeClr>
              </a:buClr>
              <a:buSzPct val="100000"/>
              <a:buNone/>
            </a:pPr>
            <a:r>
              <a:rPr lang="en-US" sz="2800" dirty="0" smtClean="0">
                <a:latin typeface="Franklin Gothic Medium" panose="020B0603020102020204" pitchFamily="34" charset="0"/>
                <a:cs typeface="Arial" panose="020B0604020202020204" pitchFamily="34" charset="0"/>
              </a:rPr>
              <a:t>Date:</a:t>
            </a:r>
            <a:br>
              <a:rPr lang="en-US" sz="2800" dirty="0" smtClean="0">
                <a:latin typeface="Franklin Gothic Medium" panose="020B0603020102020204" pitchFamily="34" charset="0"/>
                <a:cs typeface="Arial" panose="020B0604020202020204" pitchFamily="34" charset="0"/>
              </a:rPr>
            </a:br>
            <a:endParaRPr lang="en-US" sz="2800" dirty="0" smtClean="0">
              <a:latin typeface="Franklin Gothic Medium" panose="020B0603020102020204" pitchFamily="34" charset="0"/>
              <a:cs typeface="Arial" panose="020B0604020202020204" pitchFamily="34" charset="0"/>
            </a:endParaRPr>
          </a:p>
          <a:p>
            <a:pPr marL="0" indent="0">
              <a:buClr>
                <a:schemeClr val="accent2">
                  <a:lumMod val="75000"/>
                </a:schemeClr>
              </a:buClr>
              <a:buSzPct val="100000"/>
              <a:buNone/>
            </a:pPr>
            <a:r>
              <a:rPr lang="en-US" sz="2800" dirty="0" smtClean="0">
                <a:latin typeface="Franklin Gothic Medium" panose="020B0603020102020204" pitchFamily="34" charset="0"/>
                <a:cs typeface="Arial" panose="020B0604020202020204" pitchFamily="34" charset="0"/>
              </a:rPr>
              <a:t>Age of Child:                                  Initials of Child or First Name:</a:t>
            </a:r>
          </a:p>
          <a:p>
            <a:pPr marL="0" indent="0">
              <a:buClr>
                <a:schemeClr val="accent2">
                  <a:lumMod val="75000"/>
                </a:schemeClr>
              </a:buClr>
              <a:buSzPct val="100000"/>
              <a:buNone/>
            </a:pPr>
            <a:endParaRPr lang="en-US" sz="2800" dirty="0" smtClean="0">
              <a:latin typeface="Franklin Gothic Medium" panose="020B0603020102020204" pitchFamily="34" charset="0"/>
              <a:cs typeface="Arial" panose="020B0604020202020204" pitchFamily="34" charset="0"/>
            </a:endParaRPr>
          </a:p>
          <a:p>
            <a:pPr marL="0" indent="0">
              <a:buClr>
                <a:schemeClr val="accent2">
                  <a:lumMod val="75000"/>
                </a:schemeClr>
              </a:buClr>
              <a:buSzPct val="100000"/>
              <a:buNone/>
            </a:pPr>
            <a:r>
              <a:rPr lang="en-US" sz="2800" dirty="0" smtClean="0">
                <a:latin typeface="Franklin Gothic Medium" panose="020B0603020102020204" pitchFamily="34" charset="0"/>
                <a:cs typeface="Arial" panose="020B0604020202020204" pitchFamily="34" charset="0"/>
              </a:rPr>
              <a:t>Activity: _______________</a:t>
            </a:r>
          </a:p>
          <a:p>
            <a:pPr marL="0" indent="0">
              <a:buClr>
                <a:schemeClr val="accent2">
                  <a:lumMod val="75000"/>
                </a:schemeClr>
              </a:buClr>
              <a:buSzPct val="100000"/>
              <a:buNone/>
            </a:pPr>
            <a:endParaRPr lang="en-US" sz="2800" dirty="0" smtClean="0">
              <a:latin typeface="Franklin Gothic Medium" panose="020B0603020102020204" pitchFamily="34" charset="0"/>
              <a:cs typeface="Arial" panose="020B0604020202020204" pitchFamily="34" charset="0"/>
            </a:endParaRPr>
          </a:p>
          <a:p>
            <a:pPr marL="0" indent="0" algn="ctr">
              <a:buClr>
                <a:schemeClr val="accent2">
                  <a:lumMod val="75000"/>
                </a:schemeClr>
              </a:buClr>
              <a:buSzPct val="100000"/>
              <a:buNone/>
            </a:pPr>
            <a:r>
              <a:rPr lang="en-US" sz="2800" dirty="0" smtClean="0">
                <a:latin typeface="Franklin Gothic Medium" panose="020B0603020102020204" pitchFamily="34" charset="0"/>
                <a:cs typeface="Arial" panose="020B0604020202020204" pitchFamily="34" charset="0"/>
              </a:rPr>
              <a:t>(DOMAINS OF DEVELOPMENT:  WORKSHEETS 1, 2, 3, and 4)</a:t>
            </a:r>
            <a:endParaRPr lang="en-US" dirty="0">
              <a:latin typeface="Franklin Gothic Medium" panose="020B0603020102020204" pitchFamily="34" charset="0"/>
            </a:endParaRPr>
          </a:p>
        </p:txBody>
      </p:sp>
    </p:spTree>
    <p:extLst>
      <p:ext uri="{BB962C8B-B14F-4D97-AF65-F5344CB8AC3E}">
        <p14:creationId xmlns:p14="http://schemas.microsoft.com/office/powerpoint/2010/main" val="3081105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latin typeface="Franklin Gothic Medium" panose="020B0603020102020204" pitchFamily="34" charset="0"/>
                <a:cs typeface="Arial" panose="020B0604020202020204" pitchFamily="34" charset="0"/>
              </a:rPr>
              <a:t>Notes to the Trainer</a:t>
            </a:r>
            <a:endParaRPr lang="en-US" dirty="0">
              <a:solidFill>
                <a:schemeClr val="accent2">
                  <a:lumMod val="50000"/>
                </a:schemeClr>
              </a:solidFill>
              <a:latin typeface="Franklin Gothic Medium" panose="020B0603020102020204" pitchFamily="34" charset="0"/>
              <a:cs typeface="Arial" panose="020B0604020202020204" pitchFamily="34" charset="0"/>
            </a:endParaRPr>
          </a:p>
        </p:txBody>
      </p:sp>
      <p:sp>
        <p:nvSpPr>
          <p:cNvPr id="7" name="TextBox 6"/>
          <p:cNvSpPr txBox="1"/>
          <p:nvPr/>
        </p:nvSpPr>
        <p:spPr>
          <a:xfrm>
            <a:off x="689811" y="1660419"/>
            <a:ext cx="11091372" cy="4585871"/>
          </a:xfrm>
          <a:prstGeom prst="rect">
            <a:avLst/>
          </a:prstGeom>
          <a:noFill/>
        </p:spPr>
        <p:txBody>
          <a:bodyPr wrap="square" rtlCol="0">
            <a:spAutoFit/>
          </a:bodyPr>
          <a:lstStyle/>
          <a:p>
            <a:pPr marL="457200" indent="-457200">
              <a:spcBef>
                <a:spcPts val="550"/>
              </a:spcBef>
              <a:buClr>
                <a:srgbClr val="9F2936">
                  <a:lumMod val="75000"/>
                </a:srgbClr>
              </a:buClr>
              <a:buFont typeface="Wingdings" panose="05000000000000000000" pitchFamily="2" charset="2"/>
              <a:buChar char="§"/>
            </a:pPr>
            <a:r>
              <a:rPr lang="en-US" sz="2800" dirty="0">
                <a:solidFill>
                  <a:prstClr val="black"/>
                </a:solidFill>
                <a:latin typeface="Franklin Gothic Medium" panose="020B0603020102020204" pitchFamily="34" charset="0"/>
              </a:rPr>
              <a:t>Using </a:t>
            </a:r>
            <a:r>
              <a:rPr lang="en-US" sz="2800" dirty="0" smtClean="0">
                <a:solidFill>
                  <a:prstClr val="black"/>
                </a:solidFill>
                <a:latin typeface="Franklin Gothic Medium" panose="020B0603020102020204" pitchFamily="34" charset="0"/>
              </a:rPr>
              <a:t>this </a:t>
            </a:r>
            <a:r>
              <a:rPr lang="en-US" sz="2800" dirty="0">
                <a:solidFill>
                  <a:prstClr val="black"/>
                </a:solidFill>
                <a:latin typeface="Franklin Gothic Medium" panose="020B0603020102020204" pitchFamily="34" charset="0"/>
              </a:rPr>
              <a:t>PowerPoint File</a:t>
            </a:r>
          </a:p>
          <a:p>
            <a:pPr marL="914400" lvl="1" indent="-457200">
              <a:spcBef>
                <a:spcPts val="550"/>
              </a:spcBef>
              <a:buClr>
                <a:srgbClr val="9F2936">
                  <a:lumMod val="75000"/>
                </a:srgbClr>
              </a:buClr>
              <a:buFont typeface="Wingdings" panose="05000000000000000000" pitchFamily="2" charset="2"/>
              <a:buChar char="§"/>
            </a:pPr>
            <a:r>
              <a:rPr lang="en-US" sz="2800" dirty="0" smtClean="0">
                <a:solidFill>
                  <a:prstClr val="black"/>
                </a:solidFill>
                <a:latin typeface="Franklin Gothic Medium" panose="020B0603020102020204" pitchFamily="34" charset="0"/>
              </a:rPr>
              <a:t>Audience</a:t>
            </a:r>
            <a:endParaRPr lang="en-US" sz="2800" dirty="0">
              <a:solidFill>
                <a:prstClr val="black"/>
              </a:solidFill>
              <a:latin typeface="Franklin Gothic Medium" panose="020B0603020102020204" pitchFamily="34" charset="0"/>
            </a:endParaRPr>
          </a:p>
          <a:p>
            <a:pPr marL="914400" lvl="1" indent="-457200">
              <a:spcBef>
                <a:spcPts val="550"/>
              </a:spcBef>
              <a:buClr>
                <a:srgbClr val="9F2936">
                  <a:lumMod val="75000"/>
                </a:srgbClr>
              </a:buClr>
              <a:buFont typeface="Wingdings" panose="05000000000000000000" pitchFamily="2" charset="2"/>
              <a:buChar char="§"/>
            </a:pPr>
            <a:r>
              <a:rPr lang="en-US" sz="2800" dirty="0">
                <a:solidFill>
                  <a:prstClr val="black"/>
                </a:solidFill>
                <a:latin typeface="Franklin Gothic Medium" panose="020B0603020102020204" pitchFamily="34" charset="0"/>
              </a:rPr>
              <a:t>Maximum Attendees</a:t>
            </a:r>
          </a:p>
          <a:p>
            <a:pPr marL="914400" lvl="1" indent="-457200">
              <a:spcBef>
                <a:spcPts val="550"/>
              </a:spcBef>
              <a:buClr>
                <a:srgbClr val="9F2936">
                  <a:lumMod val="75000"/>
                </a:srgbClr>
              </a:buClr>
              <a:buFont typeface="Wingdings" panose="05000000000000000000" pitchFamily="2" charset="2"/>
              <a:buChar char="§"/>
            </a:pPr>
            <a:r>
              <a:rPr lang="en-US" sz="2800" dirty="0">
                <a:solidFill>
                  <a:prstClr val="black"/>
                </a:solidFill>
                <a:latin typeface="Franklin Gothic Medium" panose="020B0603020102020204" pitchFamily="34" charset="0"/>
              </a:rPr>
              <a:t>Dividing the Training Session</a:t>
            </a:r>
          </a:p>
          <a:p>
            <a:pPr marL="457200" indent="-457200">
              <a:spcBef>
                <a:spcPts val="550"/>
              </a:spcBef>
              <a:buClr>
                <a:srgbClr val="9F2936">
                  <a:lumMod val="75000"/>
                </a:srgbClr>
              </a:buClr>
              <a:buFont typeface="Wingdings" panose="05000000000000000000" pitchFamily="2" charset="2"/>
              <a:buChar char="§"/>
            </a:pPr>
            <a:r>
              <a:rPr lang="en-US" sz="2800" dirty="0" smtClean="0">
                <a:solidFill>
                  <a:prstClr val="black"/>
                </a:solidFill>
                <a:latin typeface="Franklin Gothic Medium" panose="020B0603020102020204" pitchFamily="34" charset="0"/>
              </a:rPr>
              <a:t>Materials</a:t>
            </a:r>
          </a:p>
          <a:p>
            <a:pPr marL="457200" indent="-457200">
              <a:spcBef>
                <a:spcPts val="550"/>
              </a:spcBef>
              <a:buClr>
                <a:srgbClr val="9F2936">
                  <a:lumMod val="75000"/>
                </a:srgbClr>
              </a:buClr>
              <a:buFont typeface="Wingdings" panose="05000000000000000000" pitchFamily="2" charset="2"/>
              <a:buChar char="§"/>
            </a:pPr>
            <a:r>
              <a:rPr lang="en-US" sz="2800" dirty="0">
                <a:solidFill>
                  <a:prstClr val="black"/>
                </a:solidFill>
                <a:latin typeface="Franklin Gothic Medium" panose="020B0603020102020204" pitchFamily="34" charset="0"/>
              </a:rPr>
              <a:t>Gateways Registry Approval</a:t>
            </a:r>
          </a:p>
          <a:p>
            <a:pPr marL="914400" lvl="1" indent="-457200">
              <a:spcBef>
                <a:spcPts val="550"/>
              </a:spcBef>
              <a:buClr>
                <a:srgbClr val="9F2936">
                  <a:lumMod val="75000"/>
                </a:srgbClr>
              </a:buClr>
              <a:buFont typeface="Wingdings" panose="05000000000000000000" pitchFamily="2" charset="2"/>
              <a:buChar char="§"/>
            </a:pPr>
            <a:r>
              <a:rPr lang="en-US" sz="2800" dirty="0">
                <a:solidFill>
                  <a:prstClr val="black"/>
                </a:solidFill>
                <a:latin typeface="Franklin Gothic Medium" panose="020B0603020102020204" pitchFamily="34" charset="0"/>
              </a:rPr>
              <a:t>Members and Non-members</a:t>
            </a:r>
          </a:p>
          <a:p>
            <a:pPr marL="914400" lvl="1" indent="-457200">
              <a:spcBef>
                <a:spcPts val="550"/>
              </a:spcBef>
              <a:buClr>
                <a:srgbClr val="9F2936">
                  <a:lumMod val="75000"/>
                </a:srgbClr>
              </a:buClr>
              <a:buFont typeface="Wingdings" panose="05000000000000000000" pitchFamily="2" charset="2"/>
              <a:buChar char="§"/>
            </a:pPr>
            <a:r>
              <a:rPr lang="en-US" sz="2800" dirty="0">
                <a:solidFill>
                  <a:prstClr val="black"/>
                </a:solidFill>
                <a:latin typeface="Franklin Gothic Medium" panose="020B0603020102020204" pitchFamily="34" charset="0"/>
              </a:rPr>
              <a:t>Forms, Supplements, and Applications</a:t>
            </a:r>
          </a:p>
          <a:p>
            <a:pPr marL="914400" lvl="1" indent="-457200">
              <a:spcBef>
                <a:spcPts val="550"/>
              </a:spcBef>
              <a:buClr>
                <a:srgbClr val="9F2936">
                  <a:lumMod val="75000"/>
                </a:srgbClr>
              </a:buClr>
              <a:buFont typeface="Wingdings" panose="05000000000000000000" pitchFamily="2" charset="2"/>
              <a:buChar char="§"/>
            </a:pPr>
            <a:r>
              <a:rPr lang="en-US" sz="2800" dirty="0">
                <a:solidFill>
                  <a:prstClr val="black"/>
                </a:solidFill>
                <a:latin typeface="Franklin Gothic Medium" panose="020B0603020102020204" pitchFamily="34" charset="0"/>
              </a:rPr>
              <a:t>How to Become a Registry-Approved </a:t>
            </a:r>
            <a:r>
              <a:rPr lang="en-US" sz="2800" dirty="0" smtClean="0">
                <a:solidFill>
                  <a:prstClr val="black"/>
                </a:solidFill>
                <a:latin typeface="Franklin Gothic Medium" panose="020B0603020102020204" pitchFamily="34" charset="0"/>
              </a:rPr>
              <a:t>Trainer</a:t>
            </a:r>
            <a:endParaRPr lang="en-US" sz="2800" dirty="0">
              <a:solidFill>
                <a:prstClr val="black"/>
              </a:solidFill>
              <a:latin typeface="Franklin Gothic Medium" panose="020B0603020102020204" pitchFamily="34" charset="0"/>
            </a:endParaRPr>
          </a:p>
        </p:txBody>
      </p:sp>
    </p:spTree>
    <p:extLst>
      <p:ext uri="{BB962C8B-B14F-4D97-AF65-F5344CB8AC3E}">
        <p14:creationId xmlns:p14="http://schemas.microsoft.com/office/powerpoint/2010/main" val="3044197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57777" y="2698044"/>
            <a:ext cx="7360355" cy="1512711"/>
          </a:xfrm>
          <a:prstGeom prst="roundRect">
            <a:avLst/>
          </a:prstGeom>
          <a:gradFill flip="none" rotWithShape="1">
            <a:gsLst>
              <a:gs pos="0">
                <a:schemeClr val="accent3">
                  <a:lumMod val="40000"/>
                  <a:lumOff val="60000"/>
                  <a:alpha val="27000"/>
                </a:schemeClr>
              </a:gs>
              <a:gs pos="100000">
                <a:schemeClr val="accent3">
                  <a:lumMod val="40000"/>
                  <a:lumOff val="60000"/>
                  <a:alpha val="59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dirty="0" smtClean="0">
                <a:solidFill>
                  <a:schemeClr val="accent2">
                    <a:lumMod val="50000"/>
                  </a:schemeClr>
                </a:solidFill>
                <a:latin typeface="Franklin Gothic Medium" panose="020B0603020102020204" pitchFamily="34" charset="0"/>
                <a:cs typeface="Arial" panose="020B0604020202020204" pitchFamily="34" charset="0"/>
              </a:rPr>
              <a:t>Observation 1:  VIDEO CLIP</a:t>
            </a:r>
            <a:endParaRPr lang="en-US" dirty="0">
              <a:solidFill>
                <a:schemeClr val="accent2">
                  <a:lumMod val="50000"/>
                </a:schemeClr>
              </a:solidFill>
              <a:latin typeface="Franklin Gothic Medium" panose="020B0603020102020204" pitchFamily="34" charset="0"/>
              <a:cs typeface="Arial" panose="020B0604020202020204" pitchFamily="34" charset="0"/>
            </a:endParaRPr>
          </a:p>
        </p:txBody>
      </p:sp>
      <p:sp>
        <p:nvSpPr>
          <p:cNvPr id="3" name="Content Placeholder 2"/>
          <p:cNvSpPr>
            <a:spLocks noGrp="1"/>
          </p:cNvSpPr>
          <p:nvPr>
            <p:ph sz="quarter" idx="1"/>
          </p:nvPr>
        </p:nvSpPr>
        <p:spPr>
          <a:xfrm>
            <a:off x="0" y="4289778"/>
            <a:ext cx="12192000" cy="2568222"/>
          </a:xfrm>
        </p:spPr>
        <p:txBody>
          <a:bodyPr anchor="ctr"/>
          <a:lstStyle/>
          <a:p>
            <a:pPr algn="ctr">
              <a:buNone/>
            </a:pPr>
            <a:r>
              <a:rPr lang="en-US" sz="3600" u="sng" dirty="0">
                <a:solidFill>
                  <a:srgbClr val="0070C0"/>
                </a:solidFill>
                <a:latin typeface="Franklin Gothic Medium" panose="020B0603020102020204" pitchFamily="34" charset="0"/>
                <a:hlinkClick r:id="rId3"/>
              </a:rPr>
              <a:t>http://</a:t>
            </a:r>
            <a:r>
              <a:rPr lang="en-US" sz="3600" u="sng" dirty="0" smtClean="0">
                <a:solidFill>
                  <a:srgbClr val="0070C0"/>
                </a:solidFill>
                <a:latin typeface="Franklin Gothic Medium" panose="020B0603020102020204" pitchFamily="34" charset="0"/>
                <a:hlinkClick r:id="rId3"/>
              </a:rPr>
              <a:t>www.youtube.com/watch?v=d1f8b3X4uIY</a:t>
            </a:r>
            <a:endParaRPr lang="en-US" sz="3600" u="sng" dirty="0" smtClean="0">
              <a:solidFill>
                <a:srgbClr val="0070C0"/>
              </a:solidFill>
              <a:latin typeface="Franklin Gothic Medium" panose="020B0603020102020204" pitchFamily="34" charset="0"/>
              <a:cs typeface="Arial" panose="020B0604020202020204" pitchFamily="34" charset="0"/>
            </a:endParaRPr>
          </a:p>
        </p:txBody>
      </p:sp>
      <p:pic>
        <p:nvPicPr>
          <p:cNvPr id="11266" name="Picture 2" descr="G:\_In process\trainings\Online training template\YouTube play button.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95550" y="2984499"/>
            <a:ext cx="13970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064000" y="2795034"/>
            <a:ext cx="5363779" cy="1323439"/>
          </a:xfrm>
          <a:prstGeom prst="rect">
            <a:avLst/>
          </a:prstGeom>
          <a:noFill/>
        </p:spPr>
        <p:txBody>
          <a:bodyPr wrap="square" rtlCol="0" anchor="ctr">
            <a:spAutoFit/>
          </a:bodyPr>
          <a:lstStyle/>
          <a:p>
            <a:pPr algn="ctr"/>
            <a:r>
              <a:rPr lang="en-US" sz="4000" dirty="0" smtClean="0">
                <a:solidFill>
                  <a:prstClr val="black"/>
                </a:solidFill>
                <a:latin typeface="Franklin Gothic Medium" panose="020B0603020102020204" pitchFamily="34" charset="0"/>
                <a:cs typeface="Arial" panose="020B0604020202020204" pitchFamily="34" charset="0"/>
              </a:rPr>
              <a:t>“Maddie Almost 8 Months </a:t>
            </a:r>
            <a:r>
              <a:rPr lang="en-US" sz="4000" dirty="0">
                <a:solidFill>
                  <a:prstClr val="black"/>
                </a:solidFill>
                <a:latin typeface="Franklin Gothic Medium" panose="020B0603020102020204" pitchFamily="34" charset="0"/>
                <a:cs typeface="Arial" panose="020B0604020202020204" pitchFamily="34" charset="0"/>
              </a:rPr>
              <a:t>O</a:t>
            </a:r>
            <a:r>
              <a:rPr lang="en-US" sz="4000" dirty="0" smtClean="0">
                <a:solidFill>
                  <a:prstClr val="black"/>
                </a:solidFill>
                <a:latin typeface="Franklin Gothic Medium" panose="020B0603020102020204" pitchFamily="34" charset="0"/>
                <a:cs typeface="Arial" panose="020B0604020202020204" pitchFamily="34" charset="0"/>
              </a:rPr>
              <a:t>ld”</a:t>
            </a:r>
            <a:endParaRPr lang="en-US" sz="4000" dirty="0">
              <a:solidFill>
                <a:prstClr val="black"/>
              </a:solidFill>
              <a:latin typeface="Franklin Gothic Medium" panose="020B0603020102020204" pitchFamily="34" charset="0"/>
              <a:cs typeface="Arial" panose="020B0604020202020204" pitchFamily="34" charset="0"/>
            </a:endParaRPr>
          </a:p>
        </p:txBody>
      </p:sp>
    </p:spTree>
    <p:extLst>
      <p:ext uri="{BB962C8B-B14F-4D97-AF65-F5344CB8AC3E}">
        <p14:creationId xmlns:p14="http://schemas.microsoft.com/office/powerpoint/2010/main" val="2190291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latin typeface="Franklin Gothic Medium" panose="020B0603020102020204" pitchFamily="34" charset="0"/>
              </a:rPr>
              <a:t>Sample Video Observation Feedback</a:t>
            </a:r>
            <a:endParaRPr lang="en-US" dirty="0">
              <a:solidFill>
                <a:schemeClr val="accent2">
                  <a:lumMod val="50000"/>
                </a:schemeClr>
              </a:solidFill>
              <a:latin typeface="Franklin Gothic Medium" panose="020B0603020102020204" pitchFamily="34" charset="0"/>
            </a:endParaRPr>
          </a:p>
        </p:txBody>
      </p:sp>
      <p:sp>
        <p:nvSpPr>
          <p:cNvPr id="3" name="Content Placeholder 2"/>
          <p:cNvSpPr>
            <a:spLocks noGrp="1"/>
          </p:cNvSpPr>
          <p:nvPr>
            <p:ph sz="quarter" idx="1"/>
          </p:nvPr>
        </p:nvSpPr>
        <p:spPr>
          <a:xfrm>
            <a:off x="816864" y="1600199"/>
            <a:ext cx="5395400" cy="5139965"/>
          </a:xfrm>
        </p:spPr>
        <p:txBody>
          <a:bodyPr>
            <a:noAutofit/>
          </a:bodyPr>
          <a:lstStyle/>
          <a:p>
            <a:pPr marL="0" marR="0" indent="0">
              <a:spcBef>
                <a:spcPts val="0"/>
              </a:spcBef>
              <a:spcAft>
                <a:spcPts val="1000"/>
              </a:spcAft>
              <a:buNone/>
            </a:pPr>
            <a:r>
              <a:rPr lang="en-US" sz="1600" dirty="0" smtClean="0">
                <a:latin typeface="Calibri"/>
                <a:ea typeface="Times New Roman"/>
                <a:cs typeface="Times New Roman"/>
              </a:rPr>
              <a:t>Vignette </a:t>
            </a:r>
            <a:r>
              <a:rPr lang="en-US" sz="1600" dirty="0">
                <a:latin typeface="Calibri"/>
                <a:ea typeface="Times New Roman"/>
                <a:cs typeface="Times New Roman"/>
              </a:rPr>
              <a:t>1       </a:t>
            </a:r>
            <a:r>
              <a:rPr lang="en-US" sz="1600" dirty="0" smtClean="0">
                <a:latin typeface="Calibri"/>
                <a:ea typeface="Times New Roman"/>
                <a:cs typeface="Times New Roman"/>
              </a:rPr>
              <a:t>“Maddie Almost 8 Months </a:t>
            </a:r>
            <a:r>
              <a:rPr lang="en-US" sz="1600" dirty="0">
                <a:latin typeface="Calibri"/>
                <a:ea typeface="Times New Roman"/>
                <a:cs typeface="Times New Roman"/>
              </a:rPr>
              <a:t>O</a:t>
            </a:r>
            <a:r>
              <a:rPr lang="en-US" sz="1600" dirty="0" smtClean="0">
                <a:latin typeface="Calibri"/>
                <a:ea typeface="Times New Roman"/>
                <a:cs typeface="Times New Roman"/>
              </a:rPr>
              <a:t>ld”</a:t>
            </a:r>
            <a:endParaRPr lang="en-US" sz="1600" dirty="0">
              <a:latin typeface="Calibri"/>
              <a:ea typeface="Times New Roman"/>
              <a:cs typeface="Times New Roman"/>
            </a:endParaRPr>
          </a:p>
          <a:p>
            <a:pPr marL="0" marR="0" indent="0">
              <a:spcBef>
                <a:spcPts val="0"/>
              </a:spcBef>
              <a:spcAft>
                <a:spcPts val="1000"/>
              </a:spcAft>
              <a:buNone/>
            </a:pPr>
            <a:r>
              <a:rPr lang="en-US" sz="1600" dirty="0">
                <a:latin typeface="Calibri"/>
                <a:ea typeface="Times New Roman"/>
                <a:cs typeface="Times New Roman"/>
              </a:rPr>
              <a:t>8</a:t>
            </a:r>
            <a:r>
              <a:rPr lang="en-US" sz="1600" dirty="0" smtClean="0">
                <a:latin typeface="Calibri"/>
                <a:ea typeface="Times New Roman"/>
                <a:cs typeface="Times New Roman"/>
              </a:rPr>
              <a:t> </a:t>
            </a:r>
            <a:r>
              <a:rPr lang="en-US" sz="1600" dirty="0">
                <a:latin typeface="Calibri"/>
                <a:ea typeface="Times New Roman"/>
                <a:cs typeface="Times New Roman"/>
              </a:rPr>
              <a:t>months</a:t>
            </a:r>
          </a:p>
          <a:p>
            <a:pPr marL="0" marR="0" indent="0">
              <a:spcBef>
                <a:spcPts val="0"/>
              </a:spcBef>
              <a:spcAft>
                <a:spcPts val="1000"/>
              </a:spcAft>
              <a:buNone/>
            </a:pPr>
            <a:r>
              <a:rPr lang="en-US" sz="1600" dirty="0">
                <a:latin typeface="Calibri"/>
                <a:ea typeface="Times New Roman"/>
                <a:cs typeface="Times New Roman"/>
              </a:rPr>
              <a:t>Domain 1</a:t>
            </a:r>
          </a:p>
          <a:p>
            <a:pPr marL="0" marR="0" indent="0">
              <a:spcBef>
                <a:spcPts val="0"/>
              </a:spcBef>
              <a:spcAft>
                <a:spcPts val="1000"/>
              </a:spcAft>
              <a:buNone/>
            </a:pPr>
            <a:r>
              <a:rPr lang="en-US" sz="1600" dirty="0">
                <a:solidFill>
                  <a:srgbClr val="943634"/>
                </a:solidFill>
                <a:latin typeface="Calibri"/>
                <a:ea typeface="Times New Roman"/>
                <a:cs typeface="Times New Roman"/>
              </a:rPr>
              <a:t>Social and Emotional Development:  Birth – 9 Months – (Attachment Relationships) – Children begin to build trust, initiate interaction, and seek proximity with one (or a few) primary caregiver(s).  (P. 32)</a:t>
            </a:r>
            <a:endParaRPr lang="en-US" sz="1600" dirty="0" smtClean="0">
              <a:latin typeface="Calibri"/>
              <a:ea typeface="Times New Roman"/>
              <a:cs typeface="Times New Roman"/>
            </a:endParaRPr>
          </a:p>
          <a:p>
            <a:pPr marL="339725" marR="0" indent="0">
              <a:spcBef>
                <a:spcPts val="0"/>
              </a:spcBef>
              <a:spcAft>
                <a:spcPts val="1000"/>
              </a:spcAft>
              <a:buNone/>
            </a:pPr>
            <a:r>
              <a:rPr lang="en-US" sz="1600" dirty="0" smtClean="0">
                <a:solidFill>
                  <a:srgbClr val="000000"/>
                </a:solidFill>
                <a:latin typeface="Calibri"/>
                <a:ea typeface="Times New Roman"/>
                <a:cs typeface="Times New Roman"/>
              </a:rPr>
              <a:t>Indicators:</a:t>
            </a:r>
            <a:endParaRPr lang="en-US" sz="1600" dirty="0" smtClean="0">
              <a:latin typeface="Calibri"/>
              <a:ea typeface="Times New Roman"/>
              <a:cs typeface="Times New Roman"/>
            </a:endParaRPr>
          </a:p>
          <a:p>
            <a:pPr lvl="1">
              <a:spcBef>
                <a:spcPts val="0"/>
              </a:spcBef>
              <a:buClr>
                <a:schemeClr val="accent2">
                  <a:lumMod val="75000"/>
                </a:schemeClr>
              </a:buClr>
              <a:buSzPct val="100000"/>
              <a:buFont typeface="Wingdings" panose="05000000000000000000" pitchFamily="2" charset="2"/>
              <a:buChar char="§"/>
            </a:pPr>
            <a:r>
              <a:rPr lang="en-US" sz="1600" dirty="0">
                <a:solidFill>
                  <a:srgbClr val="000000"/>
                </a:solidFill>
                <a:latin typeface="Calibri"/>
                <a:ea typeface="Calibri"/>
                <a:cs typeface="Times New Roman"/>
              </a:rPr>
              <a:t>Responds to caregiver (s) by smiling and cooing</a:t>
            </a:r>
          </a:p>
          <a:p>
            <a:pPr lvl="1">
              <a:spcBef>
                <a:spcPts val="0"/>
              </a:spcBef>
              <a:buClr>
                <a:schemeClr val="accent2">
                  <a:lumMod val="75000"/>
                </a:schemeClr>
              </a:buClr>
              <a:buSzPct val="100000"/>
              <a:buFont typeface="Wingdings" panose="05000000000000000000" pitchFamily="2" charset="2"/>
              <a:buChar char="§"/>
            </a:pPr>
            <a:r>
              <a:rPr lang="en-US" sz="1600" dirty="0">
                <a:solidFill>
                  <a:srgbClr val="000000"/>
                </a:solidFill>
                <a:latin typeface="Calibri"/>
                <a:ea typeface="Calibri"/>
                <a:cs typeface="Times New Roman"/>
              </a:rPr>
              <a:t>Imitates familiar adults’ gestures and sounds</a:t>
            </a:r>
            <a:r>
              <a:rPr lang="en-US" sz="1600" dirty="0" smtClean="0">
                <a:solidFill>
                  <a:srgbClr val="000000"/>
                </a:solidFill>
                <a:latin typeface="Calibri"/>
                <a:ea typeface="Calibri"/>
                <a:cs typeface="Times New Roman"/>
              </a:rPr>
              <a:t>)</a:t>
            </a:r>
          </a:p>
          <a:p>
            <a:pPr lvl="1">
              <a:spcBef>
                <a:spcPts val="0"/>
              </a:spcBef>
              <a:buClr>
                <a:schemeClr val="accent2">
                  <a:lumMod val="75000"/>
                </a:schemeClr>
              </a:buClr>
              <a:buSzPct val="100000"/>
              <a:buFont typeface="Wingdings" panose="05000000000000000000" pitchFamily="2" charset="2"/>
              <a:buChar char="§"/>
            </a:pPr>
            <a:endParaRPr lang="en-US" sz="1600" dirty="0" smtClean="0">
              <a:latin typeface="Calibri"/>
              <a:ea typeface="Calibri"/>
              <a:cs typeface="Times New Roman"/>
            </a:endParaRPr>
          </a:p>
          <a:p>
            <a:pPr marL="320040" lvl="1" indent="0">
              <a:spcBef>
                <a:spcPts val="0"/>
              </a:spcBef>
              <a:spcAft>
                <a:spcPts val="1000"/>
              </a:spcAft>
              <a:buNone/>
            </a:pPr>
            <a:r>
              <a:rPr lang="en-US" sz="1600" dirty="0" smtClean="0">
                <a:solidFill>
                  <a:srgbClr val="943634"/>
                </a:solidFill>
                <a:latin typeface="Calibri"/>
                <a:ea typeface="Times New Roman"/>
                <a:cs typeface="Times New Roman"/>
              </a:rPr>
              <a:t>Strategies </a:t>
            </a:r>
            <a:r>
              <a:rPr lang="en-US" sz="1600" dirty="0">
                <a:solidFill>
                  <a:srgbClr val="943634"/>
                </a:solidFill>
                <a:latin typeface="Calibri"/>
                <a:ea typeface="Times New Roman"/>
                <a:cs typeface="Times New Roman"/>
              </a:rPr>
              <a:t>for Interaction:</a:t>
            </a:r>
            <a:endParaRPr lang="en-US" sz="1600" dirty="0">
              <a:latin typeface="Calibri"/>
              <a:ea typeface="Times New Roman"/>
              <a:cs typeface="Times New Roman"/>
            </a:endParaRPr>
          </a:p>
          <a:p>
            <a:pPr lvl="1">
              <a:spcBef>
                <a:spcPts val="0"/>
              </a:spcBef>
              <a:buClr>
                <a:schemeClr val="accent2">
                  <a:lumMod val="75000"/>
                </a:schemeClr>
              </a:buClr>
              <a:buSzPct val="100000"/>
              <a:buFont typeface="Wingdings" panose="05000000000000000000" pitchFamily="2" charset="2"/>
              <a:buChar char="§"/>
            </a:pPr>
            <a:r>
              <a:rPr lang="en-US" sz="1600" dirty="0">
                <a:solidFill>
                  <a:srgbClr val="943634"/>
                </a:solidFill>
                <a:latin typeface="Calibri"/>
                <a:ea typeface="Calibri"/>
                <a:cs typeface="Times New Roman"/>
              </a:rPr>
              <a:t>Provide prompt, responsive, and sensitive care to the child’s needs</a:t>
            </a:r>
          </a:p>
          <a:p>
            <a:pPr lvl="1">
              <a:spcBef>
                <a:spcPts val="0"/>
              </a:spcBef>
              <a:buClr>
                <a:schemeClr val="accent2">
                  <a:lumMod val="75000"/>
                </a:schemeClr>
              </a:buClr>
              <a:buSzPct val="100000"/>
              <a:buFont typeface="Wingdings" panose="05000000000000000000" pitchFamily="2" charset="2"/>
              <a:buChar char="§"/>
            </a:pPr>
            <a:r>
              <a:rPr lang="en-US" sz="1600" dirty="0">
                <a:solidFill>
                  <a:srgbClr val="943634"/>
                </a:solidFill>
                <a:latin typeface="Calibri"/>
                <a:ea typeface="Calibri"/>
                <a:cs typeface="Times New Roman"/>
              </a:rPr>
              <a:t>Follow the child’s cues;  allow the child to socially disengage when ready</a:t>
            </a:r>
            <a:endParaRPr lang="en-US" sz="1600" dirty="0"/>
          </a:p>
        </p:txBody>
      </p:sp>
      <p:sp>
        <p:nvSpPr>
          <p:cNvPr id="4" name="Content Placeholder 2"/>
          <p:cNvSpPr txBox="1">
            <a:spLocks/>
          </p:cNvSpPr>
          <p:nvPr/>
        </p:nvSpPr>
        <p:spPr>
          <a:xfrm>
            <a:off x="6259398" y="2344916"/>
            <a:ext cx="5394960" cy="382964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spcAft>
                <a:spcPts val="1000"/>
              </a:spcAft>
              <a:buClr>
                <a:srgbClr val="9F2936"/>
              </a:buClr>
              <a:buFont typeface="Wingdings"/>
              <a:buNone/>
            </a:pPr>
            <a:r>
              <a:rPr lang="en-US" sz="1600" dirty="0" smtClean="0">
                <a:solidFill>
                  <a:prstClr val="black"/>
                </a:solidFill>
                <a:latin typeface="Calibri"/>
                <a:ea typeface="Times New Roman"/>
                <a:cs typeface="Times New Roman"/>
              </a:rPr>
              <a:t>Domain 2</a:t>
            </a:r>
          </a:p>
          <a:p>
            <a:pPr marL="0" indent="0">
              <a:spcBef>
                <a:spcPts val="0"/>
              </a:spcBef>
              <a:spcAft>
                <a:spcPts val="1000"/>
              </a:spcAft>
              <a:buClr>
                <a:srgbClr val="9F2936"/>
              </a:buClr>
              <a:buFont typeface="Wingdings"/>
              <a:buNone/>
            </a:pPr>
            <a:r>
              <a:rPr lang="en-US" sz="1600" dirty="0">
                <a:solidFill>
                  <a:srgbClr val="943634"/>
                </a:solidFill>
                <a:latin typeface="Calibri"/>
                <a:ea typeface="Times New Roman"/>
                <a:cs typeface="Times New Roman"/>
              </a:rPr>
              <a:t> Physical Development and Health:  7- 18 Months – (Fine Motor) – Children begin to gain control of their small muscles and purposefully manipulate objects.  (P. 62</a:t>
            </a:r>
            <a:r>
              <a:rPr lang="en-US" sz="1600" dirty="0" smtClean="0">
                <a:solidFill>
                  <a:srgbClr val="943634"/>
                </a:solidFill>
                <a:latin typeface="Calibri"/>
                <a:ea typeface="Times New Roman"/>
                <a:cs typeface="Times New Roman"/>
              </a:rPr>
              <a:t>)</a:t>
            </a:r>
            <a:endParaRPr lang="en-US" sz="1600" dirty="0" smtClean="0">
              <a:solidFill>
                <a:prstClr val="black"/>
              </a:solidFill>
              <a:latin typeface="Calibri"/>
              <a:ea typeface="Times New Roman"/>
              <a:cs typeface="Times New Roman"/>
            </a:endParaRPr>
          </a:p>
          <a:p>
            <a:pPr marL="339725" indent="0">
              <a:spcBef>
                <a:spcPts val="0"/>
              </a:spcBef>
              <a:spcAft>
                <a:spcPts val="1000"/>
              </a:spcAft>
              <a:buClr>
                <a:srgbClr val="9F2936"/>
              </a:buClr>
              <a:buFont typeface="Wingdings"/>
              <a:buNone/>
            </a:pPr>
            <a:r>
              <a:rPr lang="en-US" sz="1600" dirty="0" smtClean="0">
                <a:solidFill>
                  <a:srgbClr val="000000"/>
                </a:solidFill>
                <a:latin typeface="Calibri"/>
                <a:ea typeface="Times New Roman"/>
                <a:cs typeface="Times New Roman"/>
              </a:rPr>
              <a:t>Indicators:</a:t>
            </a:r>
            <a:endParaRPr lang="en-US" sz="1600" dirty="0" smtClean="0">
              <a:solidFill>
                <a:prstClr val="black"/>
              </a:solidFill>
              <a:latin typeface="Calibri"/>
              <a:ea typeface="Times New Roman"/>
              <a:cs typeface="Times New Roman"/>
            </a:endParaRPr>
          </a:p>
          <a:p>
            <a:pPr lvl="1">
              <a:spcBef>
                <a:spcPts val="0"/>
              </a:spcBef>
              <a:buClr>
                <a:srgbClr val="9F2936">
                  <a:lumMod val="75000"/>
                </a:srgbClr>
              </a:buClr>
              <a:buSzPct val="100000"/>
              <a:buFont typeface="Wingdings" panose="05000000000000000000" pitchFamily="2" charset="2"/>
              <a:buChar char="§"/>
            </a:pPr>
            <a:r>
              <a:rPr lang="en-US" sz="1600" dirty="0">
                <a:solidFill>
                  <a:srgbClr val="000000"/>
                </a:solidFill>
                <a:latin typeface="Calibri"/>
                <a:ea typeface="Calibri"/>
                <a:cs typeface="Times New Roman"/>
              </a:rPr>
              <a:t>Picks up objects</a:t>
            </a:r>
          </a:p>
          <a:p>
            <a:pPr lvl="1">
              <a:spcBef>
                <a:spcPts val="0"/>
              </a:spcBef>
              <a:buClr>
                <a:srgbClr val="9F2936">
                  <a:lumMod val="75000"/>
                </a:srgbClr>
              </a:buClr>
              <a:buSzPct val="100000"/>
              <a:buFont typeface="Wingdings" panose="05000000000000000000" pitchFamily="2" charset="2"/>
              <a:buChar char="§"/>
            </a:pPr>
            <a:r>
              <a:rPr lang="en-US" sz="1600" dirty="0">
                <a:solidFill>
                  <a:srgbClr val="000000"/>
                </a:solidFill>
                <a:latin typeface="Calibri"/>
                <a:ea typeface="Calibri"/>
                <a:cs typeface="Times New Roman"/>
              </a:rPr>
              <a:t>Uses pincer grasp, e.g., picks up cheerio with thumb and </a:t>
            </a:r>
            <a:r>
              <a:rPr lang="en-US" sz="1600" dirty="0" smtClean="0">
                <a:solidFill>
                  <a:srgbClr val="000000"/>
                </a:solidFill>
                <a:latin typeface="Calibri"/>
                <a:ea typeface="Calibri"/>
                <a:cs typeface="Times New Roman"/>
              </a:rPr>
              <a:t>forefinger</a:t>
            </a:r>
            <a:endParaRPr lang="en-US" sz="1600" dirty="0" smtClean="0">
              <a:solidFill>
                <a:prstClr val="black"/>
              </a:solidFill>
              <a:latin typeface="Calibri"/>
              <a:ea typeface="Calibri"/>
              <a:cs typeface="Times New Roman"/>
            </a:endParaRPr>
          </a:p>
          <a:p>
            <a:pPr marL="320040" lvl="1" indent="0">
              <a:lnSpc>
                <a:spcPct val="200000"/>
              </a:lnSpc>
              <a:spcBef>
                <a:spcPts val="0"/>
              </a:spcBef>
              <a:spcAft>
                <a:spcPts val="1000"/>
              </a:spcAft>
              <a:buClr>
                <a:srgbClr val="F07F09"/>
              </a:buClr>
              <a:buFont typeface="Wingdings 2"/>
              <a:buNone/>
            </a:pPr>
            <a:r>
              <a:rPr lang="en-US" sz="1600" dirty="0" smtClean="0">
                <a:solidFill>
                  <a:srgbClr val="943634"/>
                </a:solidFill>
                <a:latin typeface="Calibri"/>
                <a:ea typeface="Times New Roman"/>
                <a:cs typeface="Times New Roman"/>
              </a:rPr>
              <a:t>Strategies for Interaction:</a:t>
            </a:r>
            <a:endParaRPr lang="en-US" sz="1600" dirty="0" smtClean="0">
              <a:solidFill>
                <a:prstClr val="black"/>
              </a:solidFill>
              <a:latin typeface="Calibri"/>
              <a:ea typeface="Times New Roman"/>
              <a:cs typeface="Times New Roman"/>
            </a:endParaRPr>
          </a:p>
          <a:p>
            <a:pPr lvl="1">
              <a:spcBef>
                <a:spcPts val="0"/>
              </a:spcBef>
              <a:buClr>
                <a:srgbClr val="9F2936">
                  <a:lumMod val="75000"/>
                </a:srgbClr>
              </a:buClr>
              <a:buSzPct val="100000"/>
              <a:buFont typeface="Wingdings" panose="05000000000000000000" pitchFamily="2" charset="2"/>
              <a:buChar char="§"/>
            </a:pPr>
            <a:r>
              <a:rPr lang="en-US" sz="1600" dirty="0">
                <a:solidFill>
                  <a:srgbClr val="943634"/>
                </a:solidFill>
                <a:latin typeface="Calibri"/>
                <a:ea typeface="Calibri"/>
                <a:cs typeface="Times New Roman"/>
              </a:rPr>
              <a:t>Provide the child with finger foods they can grasp and bring to mouth, e.g., dry cereal</a:t>
            </a:r>
          </a:p>
          <a:p>
            <a:pPr lvl="1">
              <a:spcBef>
                <a:spcPts val="0"/>
              </a:spcBef>
              <a:buClr>
                <a:srgbClr val="9F2936">
                  <a:lumMod val="75000"/>
                </a:srgbClr>
              </a:buClr>
              <a:buSzPct val="100000"/>
              <a:buFont typeface="Wingdings" panose="05000000000000000000" pitchFamily="2" charset="2"/>
              <a:buChar char="§"/>
            </a:pPr>
            <a:r>
              <a:rPr lang="en-US" sz="1600" dirty="0">
                <a:solidFill>
                  <a:srgbClr val="943634"/>
                </a:solidFill>
                <a:latin typeface="Calibri"/>
                <a:ea typeface="Calibri"/>
                <a:cs typeface="Times New Roman"/>
              </a:rPr>
              <a:t>Allow the child to explore books on his or her own</a:t>
            </a:r>
            <a:endParaRPr lang="en-US" sz="1600" dirty="0">
              <a:solidFill>
                <a:prstClr val="black"/>
              </a:solidFill>
            </a:endParaRPr>
          </a:p>
        </p:txBody>
      </p:sp>
    </p:spTree>
    <p:extLst>
      <p:ext uri="{BB962C8B-B14F-4D97-AF65-F5344CB8AC3E}">
        <p14:creationId xmlns:p14="http://schemas.microsoft.com/office/powerpoint/2010/main" val="18687087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latin typeface="Franklin Gothic Medium" panose="020B0603020102020204" pitchFamily="34" charset="0"/>
              </a:rPr>
              <a:t>Sample Video Observation Feedback (cont.)</a:t>
            </a:r>
            <a:endParaRPr lang="en-US" dirty="0">
              <a:solidFill>
                <a:schemeClr val="accent2">
                  <a:lumMod val="50000"/>
                </a:schemeClr>
              </a:solidFill>
              <a:latin typeface="Franklin Gothic Medium" panose="020B0603020102020204" pitchFamily="34" charset="0"/>
            </a:endParaRPr>
          </a:p>
        </p:txBody>
      </p:sp>
      <p:sp>
        <p:nvSpPr>
          <p:cNvPr id="3" name="Content Placeholder 2"/>
          <p:cNvSpPr>
            <a:spLocks noGrp="1"/>
          </p:cNvSpPr>
          <p:nvPr>
            <p:ph sz="quarter" idx="1"/>
          </p:nvPr>
        </p:nvSpPr>
        <p:spPr>
          <a:xfrm>
            <a:off x="816864" y="1600199"/>
            <a:ext cx="5394960" cy="5139965"/>
          </a:xfrm>
        </p:spPr>
        <p:txBody>
          <a:bodyPr>
            <a:noAutofit/>
          </a:bodyPr>
          <a:lstStyle/>
          <a:p>
            <a:pPr marL="0" marR="0" indent="0">
              <a:spcBef>
                <a:spcPts val="0"/>
              </a:spcBef>
              <a:spcAft>
                <a:spcPts val="1000"/>
              </a:spcAft>
              <a:buNone/>
            </a:pPr>
            <a:r>
              <a:rPr lang="en-US" sz="1600" dirty="0" smtClean="0">
                <a:latin typeface="Calibri"/>
                <a:ea typeface="Times New Roman"/>
                <a:cs typeface="Times New Roman"/>
              </a:rPr>
              <a:t>Domain 3</a:t>
            </a:r>
            <a:endParaRPr lang="en-US" sz="1600" dirty="0">
              <a:latin typeface="Calibri"/>
              <a:ea typeface="Times New Roman"/>
              <a:cs typeface="Times New Roman"/>
            </a:endParaRPr>
          </a:p>
          <a:p>
            <a:pPr marL="0" marR="0" indent="0">
              <a:spcBef>
                <a:spcPts val="0"/>
              </a:spcBef>
              <a:spcAft>
                <a:spcPts val="1000"/>
              </a:spcAft>
              <a:buNone/>
            </a:pPr>
            <a:r>
              <a:rPr lang="en-US" sz="1600" dirty="0">
                <a:solidFill>
                  <a:srgbClr val="943634"/>
                </a:solidFill>
                <a:latin typeface="Calibri"/>
                <a:ea typeface="Times New Roman"/>
                <a:cs typeface="Times New Roman"/>
              </a:rPr>
              <a:t>Language Development, Communication, &amp; Literacy:  Birth to 9 Months – </a:t>
            </a:r>
            <a:r>
              <a:rPr lang="en-US" sz="1600" dirty="0" smtClean="0">
                <a:solidFill>
                  <a:srgbClr val="943634"/>
                </a:solidFill>
                <a:latin typeface="Calibri"/>
                <a:ea typeface="Times New Roman"/>
                <a:cs typeface="Times New Roman"/>
              </a:rPr>
              <a:t>(Social </a:t>
            </a:r>
            <a:r>
              <a:rPr lang="en-US" sz="1600" dirty="0">
                <a:solidFill>
                  <a:srgbClr val="943634"/>
                </a:solidFill>
                <a:latin typeface="Calibri"/>
                <a:ea typeface="Times New Roman"/>
                <a:cs typeface="Times New Roman"/>
              </a:rPr>
              <a:t>Communication) - Children are participating in interactions with familiar others.  Children also begin  to demonstrate simple turn-taking skills while interacting.  (P. 76</a:t>
            </a:r>
            <a:r>
              <a:rPr lang="en-US" sz="1600" dirty="0" smtClean="0">
                <a:solidFill>
                  <a:srgbClr val="943634"/>
                </a:solidFill>
                <a:latin typeface="Calibri"/>
                <a:ea typeface="Times New Roman"/>
                <a:cs typeface="Times New Roman"/>
              </a:rPr>
              <a:t>)</a:t>
            </a:r>
          </a:p>
          <a:p>
            <a:pPr marL="339725" marR="0" indent="0">
              <a:spcBef>
                <a:spcPts val="0"/>
              </a:spcBef>
              <a:spcAft>
                <a:spcPts val="1000"/>
              </a:spcAft>
              <a:buNone/>
            </a:pPr>
            <a:r>
              <a:rPr lang="en-US" sz="1600" dirty="0" smtClean="0">
                <a:solidFill>
                  <a:srgbClr val="000000"/>
                </a:solidFill>
                <a:latin typeface="Calibri"/>
                <a:ea typeface="Times New Roman"/>
                <a:cs typeface="Times New Roman"/>
              </a:rPr>
              <a:t>Indicators:</a:t>
            </a:r>
            <a:endParaRPr lang="en-US" sz="1600" dirty="0" smtClean="0">
              <a:latin typeface="Calibri"/>
              <a:ea typeface="Times New Roman"/>
              <a:cs typeface="Times New Roman"/>
            </a:endParaRPr>
          </a:p>
          <a:p>
            <a:pPr lvl="1">
              <a:spcBef>
                <a:spcPts val="0"/>
              </a:spcBef>
              <a:buClr>
                <a:schemeClr val="accent2">
                  <a:lumMod val="75000"/>
                </a:schemeClr>
              </a:buClr>
              <a:buSzPct val="100000"/>
              <a:buFont typeface="Wingdings" panose="05000000000000000000" pitchFamily="2" charset="2"/>
              <a:buChar char="§"/>
            </a:pPr>
            <a:r>
              <a:rPr lang="en-US" sz="1600" dirty="0">
                <a:solidFill>
                  <a:srgbClr val="000000"/>
                </a:solidFill>
                <a:latin typeface="Calibri"/>
                <a:ea typeface="Calibri"/>
                <a:cs typeface="Times New Roman"/>
              </a:rPr>
              <a:t>Communicates and responds by grunting, nodding, and pointing</a:t>
            </a:r>
          </a:p>
          <a:p>
            <a:pPr lvl="1">
              <a:spcBef>
                <a:spcPts val="0"/>
              </a:spcBef>
              <a:buClr>
                <a:schemeClr val="accent2">
                  <a:lumMod val="75000"/>
                </a:schemeClr>
              </a:buClr>
              <a:buSzPct val="100000"/>
              <a:buFont typeface="Wingdings" panose="05000000000000000000" pitchFamily="2" charset="2"/>
              <a:buChar char="§"/>
            </a:pPr>
            <a:r>
              <a:rPr lang="en-US" sz="1600" dirty="0">
                <a:solidFill>
                  <a:srgbClr val="000000"/>
                </a:solidFill>
                <a:latin typeface="Calibri"/>
                <a:ea typeface="Calibri"/>
                <a:cs typeface="Times New Roman"/>
              </a:rPr>
              <a:t>Uses facial expressions, vocalizations, and gestures to initiate interactions with </a:t>
            </a:r>
            <a:r>
              <a:rPr lang="en-US" sz="1600" dirty="0" smtClean="0">
                <a:solidFill>
                  <a:srgbClr val="000000"/>
                </a:solidFill>
                <a:latin typeface="Calibri"/>
                <a:ea typeface="Calibri"/>
                <a:cs typeface="Times New Roman"/>
              </a:rPr>
              <a:t>others</a:t>
            </a:r>
            <a:endParaRPr lang="en-US" sz="1600" dirty="0" smtClean="0">
              <a:latin typeface="Calibri"/>
              <a:ea typeface="Calibri"/>
              <a:cs typeface="Times New Roman"/>
            </a:endParaRPr>
          </a:p>
          <a:p>
            <a:pPr marL="320040" lvl="1" indent="0">
              <a:lnSpc>
                <a:spcPct val="200000"/>
              </a:lnSpc>
              <a:spcBef>
                <a:spcPts val="0"/>
              </a:spcBef>
              <a:spcAft>
                <a:spcPts val="1000"/>
              </a:spcAft>
              <a:buNone/>
            </a:pPr>
            <a:r>
              <a:rPr lang="en-US" sz="1600" dirty="0" smtClean="0">
                <a:solidFill>
                  <a:srgbClr val="943634"/>
                </a:solidFill>
                <a:latin typeface="Calibri"/>
                <a:ea typeface="Times New Roman"/>
                <a:cs typeface="Times New Roman"/>
              </a:rPr>
              <a:t>Strategies for Interaction:</a:t>
            </a:r>
            <a:endParaRPr lang="en-US" sz="1600" dirty="0" smtClean="0">
              <a:latin typeface="Calibri"/>
              <a:ea typeface="Times New Roman"/>
              <a:cs typeface="Times New Roman"/>
            </a:endParaRPr>
          </a:p>
          <a:p>
            <a:pPr lvl="1">
              <a:spcBef>
                <a:spcPts val="0"/>
              </a:spcBef>
              <a:buClr>
                <a:schemeClr val="accent2">
                  <a:lumMod val="75000"/>
                </a:schemeClr>
              </a:buClr>
              <a:buSzPct val="100000"/>
              <a:buFont typeface="Wingdings" panose="05000000000000000000" pitchFamily="2" charset="2"/>
              <a:buChar char="§"/>
            </a:pPr>
            <a:r>
              <a:rPr lang="en-US" sz="1600" dirty="0">
                <a:solidFill>
                  <a:srgbClr val="943634"/>
                </a:solidFill>
                <a:latin typeface="Calibri"/>
                <a:ea typeface="Calibri"/>
                <a:cs typeface="Times New Roman"/>
              </a:rPr>
              <a:t>Use words that are found in the child’s context and culture</a:t>
            </a:r>
          </a:p>
          <a:p>
            <a:pPr lvl="1">
              <a:spcBef>
                <a:spcPts val="0"/>
              </a:spcBef>
              <a:buClr>
                <a:schemeClr val="accent2">
                  <a:lumMod val="75000"/>
                </a:schemeClr>
              </a:buClr>
              <a:buSzPct val="100000"/>
              <a:buFont typeface="Wingdings" panose="05000000000000000000" pitchFamily="2" charset="2"/>
              <a:buChar char="§"/>
            </a:pPr>
            <a:r>
              <a:rPr lang="en-US" sz="1600" dirty="0">
                <a:solidFill>
                  <a:srgbClr val="943634"/>
                </a:solidFill>
                <a:latin typeface="Calibri"/>
                <a:ea typeface="Calibri"/>
                <a:cs typeface="Times New Roman"/>
              </a:rPr>
              <a:t>Name objects in the child’s environment</a:t>
            </a:r>
            <a:endParaRPr lang="en-US" sz="1600" dirty="0"/>
          </a:p>
        </p:txBody>
      </p:sp>
      <p:sp>
        <p:nvSpPr>
          <p:cNvPr id="4" name="Content Placeholder 2"/>
          <p:cNvSpPr txBox="1">
            <a:spLocks/>
          </p:cNvSpPr>
          <p:nvPr/>
        </p:nvSpPr>
        <p:spPr>
          <a:xfrm>
            <a:off x="6392944" y="1600199"/>
            <a:ext cx="5394960" cy="5139965"/>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spcAft>
                <a:spcPts val="1000"/>
              </a:spcAft>
              <a:buClr>
                <a:srgbClr val="9F2936"/>
              </a:buClr>
              <a:buFont typeface="Wingdings"/>
              <a:buNone/>
            </a:pPr>
            <a:r>
              <a:rPr lang="en-US" sz="1600" dirty="0" smtClean="0">
                <a:solidFill>
                  <a:prstClr val="black"/>
                </a:solidFill>
                <a:latin typeface="Calibri"/>
                <a:ea typeface="Times New Roman"/>
                <a:cs typeface="Times New Roman"/>
              </a:rPr>
              <a:t>Domain 4</a:t>
            </a:r>
          </a:p>
          <a:p>
            <a:pPr marL="0" indent="0">
              <a:spcBef>
                <a:spcPts val="0"/>
              </a:spcBef>
              <a:spcAft>
                <a:spcPts val="1000"/>
              </a:spcAft>
              <a:buClr>
                <a:srgbClr val="9F2936"/>
              </a:buClr>
              <a:buFont typeface="Wingdings"/>
              <a:buNone/>
            </a:pPr>
            <a:r>
              <a:rPr lang="en-US" sz="1600" dirty="0">
                <a:solidFill>
                  <a:srgbClr val="943634"/>
                </a:solidFill>
                <a:latin typeface="Calibri"/>
                <a:ea typeface="Times New Roman"/>
                <a:cs typeface="Times New Roman"/>
              </a:rPr>
              <a:t>Cognitive Development:  Birth to 9 Months – (Spatial Relationships) – Children use observation and sensory exploration to begin building an understanding of how objects and people move in relationship to each other. (P. 102</a:t>
            </a:r>
            <a:r>
              <a:rPr lang="en-US" sz="1600" dirty="0" smtClean="0">
                <a:solidFill>
                  <a:srgbClr val="943634"/>
                </a:solidFill>
                <a:latin typeface="Calibri"/>
                <a:ea typeface="Times New Roman"/>
                <a:cs typeface="Times New Roman"/>
              </a:rPr>
              <a:t>)</a:t>
            </a:r>
          </a:p>
          <a:p>
            <a:pPr marL="339725" indent="0">
              <a:spcBef>
                <a:spcPts val="0"/>
              </a:spcBef>
              <a:spcAft>
                <a:spcPts val="1000"/>
              </a:spcAft>
              <a:buClr>
                <a:srgbClr val="9F2936"/>
              </a:buClr>
              <a:buFont typeface="Wingdings"/>
              <a:buNone/>
            </a:pPr>
            <a:r>
              <a:rPr lang="en-US" sz="1600" dirty="0" smtClean="0">
                <a:solidFill>
                  <a:srgbClr val="000000"/>
                </a:solidFill>
                <a:latin typeface="Calibri"/>
                <a:ea typeface="Times New Roman"/>
                <a:cs typeface="Times New Roman"/>
              </a:rPr>
              <a:t>Indicators:</a:t>
            </a:r>
            <a:endParaRPr lang="en-US" sz="1600" dirty="0" smtClean="0">
              <a:solidFill>
                <a:prstClr val="black"/>
              </a:solidFill>
              <a:latin typeface="Calibri"/>
              <a:ea typeface="Times New Roman"/>
              <a:cs typeface="Times New Roman"/>
            </a:endParaRPr>
          </a:p>
          <a:p>
            <a:pPr lvl="1">
              <a:spcBef>
                <a:spcPts val="0"/>
              </a:spcBef>
              <a:buClr>
                <a:srgbClr val="9F2936">
                  <a:lumMod val="75000"/>
                </a:srgbClr>
              </a:buClr>
              <a:buSzPct val="100000"/>
              <a:buFont typeface="Wingdings" panose="05000000000000000000" pitchFamily="2" charset="2"/>
              <a:buChar char="§"/>
            </a:pPr>
            <a:r>
              <a:rPr lang="en-US" sz="1600" dirty="0">
                <a:solidFill>
                  <a:srgbClr val="000000"/>
                </a:solidFill>
                <a:latin typeface="Calibri"/>
                <a:ea typeface="Calibri"/>
                <a:cs typeface="Times New Roman"/>
              </a:rPr>
              <a:t>Reaches and grasps for objects</a:t>
            </a:r>
          </a:p>
          <a:p>
            <a:pPr lvl="1">
              <a:spcBef>
                <a:spcPts val="0"/>
              </a:spcBef>
              <a:buClr>
                <a:srgbClr val="9F2936">
                  <a:lumMod val="75000"/>
                </a:srgbClr>
              </a:buClr>
              <a:buSzPct val="100000"/>
              <a:buFont typeface="Wingdings" panose="05000000000000000000" pitchFamily="2" charset="2"/>
              <a:buChar char="§"/>
            </a:pPr>
            <a:r>
              <a:rPr lang="en-US" sz="1600" dirty="0">
                <a:solidFill>
                  <a:srgbClr val="000000"/>
                </a:solidFill>
                <a:latin typeface="Calibri"/>
                <a:ea typeface="Calibri"/>
                <a:cs typeface="Times New Roman"/>
              </a:rPr>
              <a:t>Explores through the use of different senses, e.g., begins to mouth and / or pat </a:t>
            </a:r>
            <a:r>
              <a:rPr lang="en-US" sz="1600" dirty="0" smtClean="0">
                <a:solidFill>
                  <a:srgbClr val="000000"/>
                </a:solidFill>
                <a:latin typeface="Calibri"/>
                <a:ea typeface="Calibri"/>
                <a:cs typeface="Times New Roman"/>
              </a:rPr>
              <a:t>objects</a:t>
            </a:r>
          </a:p>
          <a:p>
            <a:pPr lvl="1">
              <a:spcBef>
                <a:spcPts val="0"/>
              </a:spcBef>
              <a:buClr>
                <a:srgbClr val="9F2936">
                  <a:lumMod val="75000"/>
                </a:srgbClr>
              </a:buClr>
              <a:buSzPct val="100000"/>
              <a:buFont typeface="Wingdings" panose="05000000000000000000" pitchFamily="2" charset="2"/>
              <a:buChar char="§"/>
            </a:pPr>
            <a:endParaRPr lang="en-US" sz="1600" dirty="0">
              <a:solidFill>
                <a:srgbClr val="000000"/>
              </a:solidFill>
              <a:latin typeface="Calibri"/>
              <a:ea typeface="Times New Roman"/>
              <a:cs typeface="Times New Roman"/>
            </a:endParaRPr>
          </a:p>
          <a:p>
            <a:pPr marL="365760" lvl="1" indent="0">
              <a:spcBef>
                <a:spcPts val="0"/>
              </a:spcBef>
              <a:buClr>
                <a:srgbClr val="9F2936">
                  <a:lumMod val="75000"/>
                </a:srgbClr>
              </a:buClr>
              <a:buSzPct val="100000"/>
              <a:buFont typeface="Wingdings 2"/>
              <a:buNone/>
            </a:pPr>
            <a:r>
              <a:rPr lang="en-US" sz="1600" dirty="0" smtClean="0">
                <a:solidFill>
                  <a:srgbClr val="943634"/>
                </a:solidFill>
                <a:latin typeface="Calibri"/>
                <a:ea typeface="Times New Roman"/>
                <a:cs typeface="Times New Roman"/>
              </a:rPr>
              <a:t>Strategies for Interaction:</a:t>
            </a:r>
          </a:p>
          <a:p>
            <a:pPr marL="365760" lvl="1" indent="0">
              <a:spcBef>
                <a:spcPts val="0"/>
              </a:spcBef>
              <a:buClr>
                <a:srgbClr val="9F2936">
                  <a:lumMod val="75000"/>
                </a:srgbClr>
              </a:buClr>
              <a:buSzPct val="100000"/>
              <a:buFont typeface="Wingdings 2"/>
              <a:buNone/>
            </a:pPr>
            <a:endParaRPr lang="en-US" sz="1600" dirty="0" smtClean="0">
              <a:solidFill>
                <a:prstClr val="black"/>
              </a:solidFill>
              <a:latin typeface="Calibri"/>
              <a:ea typeface="Times New Roman"/>
              <a:cs typeface="Times New Roman"/>
            </a:endParaRPr>
          </a:p>
          <a:p>
            <a:pPr lvl="1">
              <a:spcBef>
                <a:spcPts val="0"/>
              </a:spcBef>
              <a:buClr>
                <a:srgbClr val="9F2936">
                  <a:lumMod val="75000"/>
                </a:srgbClr>
              </a:buClr>
              <a:buSzPct val="100000"/>
              <a:buFont typeface="Wingdings" panose="05000000000000000000" pitchFamily="2" charset="2"/>
              <a:buChar char="§"/>
            </a:pPr>
            <a:r>
              <a:rPr lang="en-US" sz="1600" dirty="0">
                <a:solidFill>
                  <a:srgbClr val="943634"/>
                </a:solidFill>
                <a:latin typeface="Calibri"/>
                <a:ea typeface="Calibri"/>
                <a:cs typeface="Times New Roman"/>
              </a:rPr>
              <a:t>Provide interesting and age appropriate toys and objects for exploration</a:t>
            </a:r>
          </a:p>
          <a:p>
            <a:pPr lvl="1">
              <a:spcBef>
                <a:spcPts val="0"/>
              </a:spcBef>
              <a:buClr>
                <a:srgbClr val="9F2936">
                  <a:lumMod val="75000"/>
                </a:srgbClr>
              </a:buClr>
              <a:buSzPct val="100000"/>
              <a:buFont typeface="Wingdings" panose="05000000000000000000" pitchFamily="2" charset="2"/>
              <a:buChar char="§"/>
            </a:pPr>
            <a:r>
              <a:rPr lang="en-US" sz="1600" dirty="0">
                <a:solidFill>
                  <a:srgbClr val="943634"/>
                </a:solidFill>
                <a:latin typeface="Calibri"/>
                <a:ea typeface="Calibri"/>
                <a:cs typeface="Times New Roman"/>
              </a:rPr>
              <a:t>Engage and interact with the child frequently during the day; follow the child’s lead during </a:t>
            </a:r>
            <a:r>
              <a:rPr lang="en-US" sz="1600" dirty="0" smtClean="0">
                <a:solidFill>
                  <a:srgbClr val="943634"/>
                </a:solidFill>
                <a:latin typeface="Calibri"/>
                <a:ea typeface="Calibri"/>
                <a:cs typeface="Times New Roman"/>
              </a:rPr>
              <a:t>play</a:t>
            </a:r>
            <a:endParaRPr lang="en-US" sz="1600" dirty="0">
              <a:solidFill>
                <a:prstClr val="black"/>
              </a:solidFill>
            </a:endParaRPr>
          </a:p>
        </p:txBody>
      </p:sp>
    </p:spTree>
    <p:extLst>
      <p:ext uri="{BB962C8B-B14F-4D97-AF65-F5344CB8AC3E}">
        <p14:creationId xmlns:p14="http://schemas.microsoft.com/office/powerpoint/2010/main" val="2392496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accent2">
                    <a:lumMod val="50000"/>
                  </a:schemeClr>
                </a:solidFill>
                <a:latin typeface="Franklin Gothic Medium" panose="020B0603020102020204" pitchFamily="34" charset="0"/>
                <a:cs typeface="Arial" panose="020B0604020202020204" pitchFamily="34" charset="0"/>
              </a:rPr>
              <a:t>Observation Worksheet:  IELG (O-3 Years)</a:t>
            </a:r>
            <a:r>
              <a:rPr lang="en-US" dirty="0">
                <a:solidFill>
                  <a:schemeClr val="accent2">
                    <a:lumMod val="50000"/>
                  </a:schemeClr>
                </a:solidFill>
                <a:latin typeface="Franklin Gothic Medium" panose="020B0603020102020204" pitchFamily="34" charset="0"/>
                <a:cs typeface="Arial" panose="020B0604020202020204" pitchFamily="34" charset="0"/>
              </a:rPr>
              <a:t/>
            </a:r>
            <a:br>
              <a:rPr lang="en-US" dirty="0">
                <a:solidFill>
                  <a:schemeClr val="accent2">
                    <a:lumMod val="50000"/>
                  </a:schemeClr>
                </a:solidFill>
                <a:latin typeface="Franklin Gothic Medium" panose="020B0603020102020204" pitchFamily="34" charset="0"/>
                <a:cs typeface="Arial" panose="020B0604020202020204" pitchFamily="34" charset="0"/>
              </a:rPr>
            </a:br>
            <a:r>
              <a:rPr lang="en-US" sz="2700" dirty="0">
                <a:solidFill>
                  <a:schemeClr val="accent2">
                    <a:lumMod val="50000"/>
                  </a:schemeClr>
                </a:solidFill>
                <a:latin typeface="Franklin Gothic Medium" panose="020B0603020102020204" pitchFamily="34" charset="0"/>
                <a:cs typeface="Arial" panose="020B0604020202020204" pitchFamily="34" charset="0"/>
              </a:rPr>
              <a:t>(see handout and sample)</a:t>
            </a:r>
          </a:p>
        </p:txBody>
      </p:sp>
      <p:sp>
        <p:nvSpPr>
          <p:cNvPr id="3" name="Content Placeholder 2"/>
          <p:cNvSpPr>
            <a:spLocks noGrp="1"/>
          </p:cNvSpPr>
          <p:nvPr>
            <p:ph sz="quarter" idx="1"/>
          </p:nvPr>
        </p:nvSpPr>
        <p:spPr/>
        <p:txBody>
          <a:bodyPr/>
          <a:lstStyle/>
          <a:p>
            <a:pPr marL="0" indent="0">
              <a:buClr>
                <a:schemeClr val="accent2">
                  <a:lumMod val="75000"/>
                </a:schemeClr>
              </a:buClr>
              <a:buSzPct val="100000"/>
              <a:buNone/>
            </a:pPr>
            <a:r>
              <a:rPr lang="en-US" sz="2800" dirty="0" smtClean="0">
                <a:latin typeface="Franklin Gothic Medium" panose="020B0603020102020204" pitchFamily="34" charset="0"/>
                <a:cs typeface="Arial" panose="020B0604020202020204" pitchFamily="34" charset="0"/>
              </a:rPr>
              <a:t>Date:</a:t>
            </a:r>
            <a:br>
              <a:rPr lang="en-US" sz="2800" dirty="0" smtClean="0">
                <a:latin typeface="Franklin Gothic Medium" panose="020B0603020102020204" pitchFamily="34" charset="0"/>
                <a:cs typeface="Arial" panose="020B0604020202020204" pitchFamily="34" charset="0"/>
              </a:rPr>
            </a:br>
            <a:endParaRPr lang="en-US" sz="2800" dirty="0" smtClean="0">
              <a:latin typeface="Franklin Gothic Medium" panose="020B0603020102020204" pitchFamily="34" charset="0"/>
              <a:cs typeface="Arial" panose="020B0604020202020204" pitchFamily="34" charset="0"/>
            </a:endParaRPr>
          </a:p>
          <a:p>
            <a:pPr marL="0" indent="0">
              <a:buClr>
                <a:schemeClr val="accent2">
                  <a:lumMod val="75000"/>
                </a:schemeClr>
              </a:buClr>
              <a:buSzPct val="100000"/>
              <a:buNone/>
            </a:pPr>
            <a:r>
              <a:rPr lang="en-US" sz="2800" dirty="0" smtClean="0">
                <a:latin typeface="Franklin Gothic Medium" panose="020B0603020102020204" pitchFamily="34" charset="0"/>
                <a:cs typeface="Arial" panose="020B0604020202020204" pitchFamily="34" charset="0"/>
              </a:rPr>
              <a:t>Age of Child:                                  Initials of Child or First Name:</a:t>
            </a:r>
          </a:p>
          <a:p>
            <a:pPr marL="0" indent="0">
              <a:buClr>
                <a:schemeClr val="accent2">
                  <a:lumMod val="75000"/>
                </a:schemeClr>
              </a:buClr>
              <a:buSzPct val="100000"/>
              <a:buNone/>
            </a:pPr>
            <a:endParaRPr lang="en-US" sz="2800" dirty="0" smtClean="0">
              <a:latin typeface="Franklin Gothic Medium" panose="020B0603020102020204" pitchFamily="34" charset="0"/>
              <a:cs typeface="Arial" panose="020B0604020202020204" pitchFamily="34" charset="0"/>
            </a:endParaRPr>
          </a:p>
          <a:p>
            <a:pPr marL="0" indent="0">
              <a:buClr>
                <a:schemeClr val="accent2">
                  <a:lumMod val="75000"/>
                </a:schemeClr>
              </a:buClr>
              <a:buSzPct val="100000"/>
              <a:buNone/>
            </a:pPr>
            <a:r>
              <a:rPr lang="en-US" sz="2800" dirty="0" smtClean="0">
                <a:latin typeface="Franklin Gothic Medium" panose="020B0603020102020204" pitchFamily="34" charset="0"/>
                <a:cs typeface="Arial" panose="020B0604020202020204" pitchFamily="34" charset="0"/>
              </a:rPr>
              <a:t>Activity: _______________</a:t>
            </a:r>
          </a:p>
          <a:p>
            <a:pPr marL="0" indent="0">
              <a:buClr>
                <a:schemeClr val="accent2">
                  <a:lumMod val="75000"/>
                </a:schemeClr>
              </a:buClr>
              <a:buSzPct val="100000"/>
              <a:buNone/>
            </a:pPr>
            <a:endParaRPr lang="en-US" sz="2800" dirty="0" smtClean="0">
              <a:latin typeface="Franklin Gothic Medium" panose="020B0603020102020204" pitchFamily="34" charset="0"/>
              <a:cs typeface="Arial" panose="020B0604020202020204" pitchFamily="34" charset="0"/>
            </a:endParaRPr>
          </a:p>
          <a:p>
            <a:pPr marL="0" indent="0" algn="ctr">
              <a:buClr>
                <a:schemeClr val="accent2">
                  <a:lumMod val="75000"/>
                </a:schemeClr>
              </a:buClr>
              <a:buSzPct val="100000"/>
              <a:buNone/>
            </a:pPr>
            <a:r>
              <a:rPr lang="en-US" sz="2800" dirty="0" smtClean="0">
                <a:latin typeface="Franklin Gothic Medium" panose="020B0603020102020204" pitchFamily="34" charset="0"/>
                <a:cs typeface="Arial" panose="020B0604020202020204" pitchFamily="34" charset="0"/>
              </a:rPr>
              <a:t>(DOMAINS OF DEVELOPMENT:  WORKSHEETS 1, 2, 3, and 4)</a:t>
            </a:r>
            <a:endParaRPr lang="en-US" dirty="0">
              <a:latin typeface="Franklin Gothic Medium" panose="020B0603020102020204" pitchFamily="34" charset="0"/>
            </a:endParaRPr>
          </a:p>
        </p:txBody>
      </p:sp>
    </p:spTree>
    <p:extLst>
      <p:ext uri="{BB962C8B-B14F-4D97-AF65-F5344CB8AC3E}">
        <p14:creationId xmlns:p14="http://schemas.microsoft.com/office/powerpoint/2010/main" val="2423304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257777" y="2698044"/>
            <a:ext cx="7360355" cy="1512711"/>
          </a:xfrm>
          <a:prstGeom prst="roundRect">
            <a:avLst/>
          </a:prstGeom>
          <a:gradFill flip="none" rotWithShape="1">
            <a:gsLst>
              <a:gs pos="0">
                <a:schemeClr val="accent3">
                  <a:lumMod val="40000"/>
                  <a:lumOff val="60000"/>
                  <a:alpha val="27000"/>
                </a:schemeClr>
              </a:gs>
              <a:gs pos="100000">
                <a:schemeClr val="accent3">
                  <a:lumMod val="40000"/>
                  <a:lumOff val="60000"/>
                  <a:alpha val="59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2" descr="G:\_In process\trainings\Online training template\YouTube play butto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95550" y="2984499"/>
            <a:ext cx="1397000" cy="939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accent2">
                    <a:lumMod val="50000"/>
                  </a:schemeClr>
                </a:solidFill>
                <a:latin typeface="Franklin Gothic Medium" panose="020B0603020102020204" pitchFamily="34" charset="0"/>
                <a:cs typeface="Arial" panose="020B0604020202020204" pitchFamily="34" charset="0"/>
              </a:rPr>
              <a:t>Observation 2:  Video Cli</a:t>
            </a:r>
            <a:r>
              <a:rPr lang="en-US" dirty="0">
                <a:solidFill>
                  <a:schemeClr val="accent2">
                    <a:lumMod val="50000"/>
                  </a:schemeClr>
                </a:solidFill>
                <a:latin typeface="Franklin Gothic Medium" panose="020B0603020102020204" pitchFamily="34" charset="0"/>
                <a:cs typeface="Arial" panose="020B0604020202020204" pitchFamily="34" charset="0"/>
              </a:rPr>
              <a:t>p</a:t>
            </a:r>
          </a:p>
        </p:txBody>
      </p:sp>
      <p:sp>
        <p:nvSpPr>
          <p:cNvPr id="3" name="Content Placeholder 2"/>
          <p:cNvSpPr>
            <a:spLocks noGrp="1"/>
          </p:cNvSpPr>
          <p:nvPr>
            <p:ph sz="quarter" idx="1"/>
          </p:nvPr>
        </p:nvSpPr>
        <p:spPr>
          <a:xfrm>
            <a:off x="0" y="4334933"/>
            <a:ext cx="12192000" cy="1930401"/>
          </a:xfrm>
        </p:spPr>
        <p:txBody>
          <a:bodyPr anchor="ctr"/>
          <a:lstStyle/>
          <a:p>
            <a:pPr marL="0" indent="0" algn="ctr">
              <a:buNone/>
            </a:pPr>
            <a:r>
              <a:rPr lang="en-US" sz="3600" u="sng" dirty="0">
                <a:solidFill>
                  <a:srgbClr val="0070C0"/>
                </a:solidFill>
                <a:latin typeface="Franklin Gothic Medium" panose="020B0603020102020204" pitchFamily="34" charset="0"/>
                <a:hlinkClick r:id="rId4"/>
              </a:rPr>
              <a:t>http://www.youtube.com/watch?v=N3PBjecBtos</a:t>
            </a:r>
            <a:endParaRPr lang="en-US" sz="3600" dirty="0" smtClean="0">
              <a:solidFill>
                <a:srgbClr val="0070C0"/>
              </a:solidFill>
              <a:latin typeface="Franklin Gothic Medium" panose="020B0603020102020204" pitchFamily="34" charset="0"/>
              <a:cs typeface="Arial" panose="020B0604020202020204" pitchFamily="34" charset="0"/>
            </a:endParaRPr>
          </a:p>
        </p:txBody>
      </p:sp>
      <p:sp>
        <p:nvSpPr>
          <p:cNvPr id="8" name="TextBox 7"/>
          <p:cNvSpPr txBox="1"/>
          <p:nvPr/>
        </p:nvSpPr>
        <p:spPr>
          <a:xfrm>
            <a:off x="4013038" y="2823829"/>
            <a:ext cx="5455354" cy="1200329"/>
          </a:xfrm>
          <a:prstGeom prst="rect">
            <a:avLst/>
          </a:prstGeom>
          <a:noFill/>
        </p:spPr>
        <p:txBody>
          <a:bodyPr wrap="square" rtlCol="0" anchor="ctr">
            <a:spAutoFit/>
          </a:bodyPr>
          <a:lstStyle/>
          <a:p>
            <a:pPr algn="ctr"/>
            <a:r>
              <a:rPr lang="en-US" sz="3600" dirty="0">
                <a:solidFill>
                  <a:prstClr val="black"/>
                </a:solidFill>
                <a:latin typeface="Franklin Gothic Medium" panose="020B0603020102020204" pitchFamily="34" charset="0"/>
                <a:cs typeface="Arial" panose="020B0604020202020204" pitchFamily="34" charset="0"/>
              </a:rPr>
              <a:t>“My Smart 18 </a:t>
            </a:r>
          </a:p>
          <a:p>
            <a:pPr algn="ctr"/>
            <a:r>
              <a:rPr lang="en-US" sz="3600" dirty="0" smtClean="0">
                <a:solidFill>
                  <a:prstClr val="black"/>
                </a:solidFill>
                <a:latin typeface="Franklin Gothic Medium" panose="020B0603020102020204" pitchFamily="34" charset="0"/>
                <a:cs typeface="Arial" panose="020B0604020202020204" pitchFamily="34" charset="0"/>
              </a:rPr>
              <a:t>   Month </a:t>
            </a:r>
            <a:r>
              <a:rPr lang="en-US" sz="3600" dirty="0">
                <a:solidFill>
                  <a:prstClr val="black"/>
                </a:solidFill>
                <a:latin typeface="Franklin Gothic Medium" panose="020B0603020102020204" pitchFamily="34" charset="0"/>
                <a:cs typeface="Arial" panose="020B0604020202020204" pitchFamily="34" charset="0"/>
              </a:rPr>
              <a:t>Old Baby”</a:t>
            </a:r>
            <a:endParaRPr lang="en-US" sz="2400" dirty="0">
              <a:solidFill>
                <a:prstClr val="black"/>
              </a:solidFill>
              <a:latin typeface="Franklin Gothic Medium" panose="020B0603020102020204" pitchFamily="34" charset="0"/>
              <a:cs typeface="Arial" panose="020B0604020202020204" pitchFamily="34" charset="0"/>
            </a:endParaRPr>
          </a:p>
        </p:txBody>
      </p:sp>
    </p:spTree>
    <p:extLst>
      <p:ext uri="{BB962C8B-B14F-4D97-AF65-F5344CB8AC3E}">
        <p14:creationId xmlns:p14="http://schemas.microsoft.com/office/powerpoint/2010/main" val="41478285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latin typeface="Franklin Gothic Medium" panose="020B0603020102020204" pitchFamily="34" charset="0"/>
              </a:rPr>
              <a:t>Sample Video Observation Feedback</a:t>
            </a:r>
            <a:endParaRPr lang="en-US" dirty="0">
              <a:solidFill>
                <a:schemeClr val="accent2">
                  <a:lumMod val="50000"/>
                </a:schemeClr>
              </a:solidFill>
              <a:latin typeface="Franklin Gothic Medium" panose="020B0603020102020204" pitchFamily="34" charset="0"/>
            </a:endParaRPr>
          </a:p>
        </p:txBody>
      </p:sp>
      <p:sp>
        <p:nvSpPr>
          <p:cNvPr id="5" name="Content Placeholder 2"/>
          <p:cNvSpPr>
            <a:spLocks noGrp="1"/>
          </p:cNvSpPr>
          <p:nvPr>
            <p:ph sz="quarter" idx="1"/>
          </p:nvPr>
        </p:nvSpPr>
        <p:spPr>
          <a:xfrm>
            <a:off x="809625" y="1600199"/>
            <a:ext cx="5753099" cy="5139965"/>
          </a:xfrm>
        </p:spPr>
        <p:txBody>
          <a:bodyPr>
            <a:normAutofit/>
          </a:bodyPr>
          <a:lstStyle/>
          <a:p>
            <a:pPr marL="0" marR="0" indent="0">
              <a:spcBef>
                <a:spcPts val="0"/>
              </a:spcBef>
              <a:spcAft>
                <a:spcPts val="1000"/>
              </a:spcAft>
              <a:buNone/>
            </a:pPr>
            <a:r>
              <a:rPr lang="en-US" sz="1600" dirty="0">
                <a:latin typeface="Calibri" panose="020F0502020204030204" pitchFamily="34" charset="0"/>
                <a:ea typeface="Times New Roman"/>
                <a:cs typeface="Times New Roman"/>
              </a:rPr>
              <a:t>Vignette 2        “My </a:t>
            </a:r>
            <a:r>
              <a:rPr lang="en-US" sz="1600" dirty="0" smtClean="0">
                <a:latin typeface="Calibri" panose="020F0502020204030204" pitchFamily="34" charset="0"/>
                <a:ea typeface="Times New Roman"/>
                <a:cs typeface="Times New Roman"/>
              </a:rPr>
              <a:t>Smart </a:t>
            </a:r>
            <a:r>
              <a:rPr lang="en-US" sz="1600" dirty="0">
                <a:latin typeface="Calibri" panose="020F0502020204030204" pitchFamily="34" charset="0"/>
                <a:ea typeface="Times New Roman"/>
                <a:cs typeface="Times New Roman"/>
              </a:rPr>
              <a:t>18 Month </a:t>
            </a:r>
            <a:r>
              <a:rPr lang="en-US" sz="1600" dirty="0" smtClean="0">
                <a:latin typeface="Calibri" panose="020F0502020204030204" pitchFamily="34" charset="0"/>
                <a:ea typeface="Times New Roman"/>
                <a:cs typeface="Times New Roman"/>
              </a:rPr>
              <a:t>Old Baby”</a:t>
            </a:r>
            <a:endParaRPr lang="en-US" sz="1600" dirty="0">
              <a:latin typeface="Calibri" panose="020F0502020204030204" pitchFamily="34" charset="0"/>
              <a:ea typeface="Times New Roman"/>
              <a:cs typeface="Times New Roman"/>
            </a:endParaRPr>
          </a:p>
          <a:p>
            <a:pPr marL="0" marR="0" indent="0">
              <a:spcBef>
                <a:spcPts val="0"/>
              </a:spcBef>
              <a:spcAft>
                <a:spcPts val="1000"/>
              </a:spcAft>
              <a:buNone/>
            </a:pPr>
            <a:r>
              <a:rPr lang="en-US" sz="1600" dirty="0" smtClean="0">
                <a:latin typeface="Calibri" panose="020F0502020204030204" pitchFamily="34" charset="0"/>
                <a:ea typeface="Times New Roman"/>
                <a:cs typeface="Times New Roman"/>
              </a:rPr>
              <a:t>Domain </a:t>
            </a:r>
            <a:r>
              <a:rPr lang="en-US" sz="1600" dirty="0">
                <a:latin typeface="Calibri" panose="020F0502020204030204" pitchFamily="34" charset="0"/>
                <a:ea typeface="Times New Roman"/>
                <a:cs typeface="Times New Roman"/>
              </a:rPr>
              <a:t>1</a:t>
            </a:r>
          </a:p>
          <a:p>
            <a:pPr marL="0" marR="0" indent="0">
              <a:spcBef>
                <a:spcPts val="0"/>
              </a:spcBef>
              <a:spcAft>
                <a:spcPts val="1000"/>
              </a:spcAft>
              <a:buNone/>
            </a:pPr>
            <a:r>
              <a:rPr lang="en-US" sz="1600" dirty="0">
                <a:solidFill>
                  <a:srgbClr val="943634"/>
                </a:solidFill>
                <a:latin typeface="Calibri" panose="020F0502020204030204" pitchFamily="34" charset="0"/>
                <a:ea typeface="Times New Roman"/>
                <a:cs typeface="Times New Roman"/>
              </a:rPr>
              <a:t>Social &amp; Emotional Development:  Attachment Relationships – </a:t>
            </a:r>
            <a:br>
              <a:rPr lang="en-US" sz="1600" dirty="0">
                <a:solidFill>
                  <a:srgbClr val="943634"/>
                </a:solidFill>
                <a:latin typeface="Calibri" panose="020F0502020204030204" pitchFamily="34" charset="0"/>
                <a:ea typeface="Times New Roman"/>
                <a:cs typeface="Times New Roman"/>
              </a:rPr>
            </a:br>
            <a:r>
              <a:rPr lang="en-US" sz="1600" dirty="0" smtClean="0">
                <a:solidFill>
                  <a:srgbClr val="943634"/>
                </a:solidFill>
                <a:latin typeface="Calibri" panose="020F0502020204030204" pitchFamily="34" charset="0"/>
                <a:ea typeface="Times New Roman"/>
                <a:cs typeface="Times New Roman"/>
              </a:rPr>
              <a:t>16-24 </a:t>
            </a:r>
            <a:r>
              <a:rPr lang="en-US" sz="1600" dirty="0">
                <a:solidFill>
                  <a:srgbClr val="943634"/>
                </a:solidFill>
                <a:latin typeface="Calibri" panose="020F0502020204030204" pitchFamily="34" charset="0"/>
                <a:ea typeface="Times New Roman"/>
                <a:cs typeface="Times New Roman"/>
              </a:rPr>
              <a:t>Months </a:t>
            </a:r>
            <a:r>
              <a:rPr lang="en-US" sz="1600" dirty="0" smtClean="0">
                <a:solidFill>
                  <a:srgbClr val="943634"/>
                </a:solidFill>
                <a:latin typeface="Calibri" panose="020F0502020204030204" pitchFamily="34" charset="0"/>
                <a:ea typeface="Times New Roman"/>
                <a:cs typeface="Times New Roman"/>
              </a:rPr>
              <a:t>- Children </a:t>
            </a:r>
            <a:r>
              <a:rPr lang="en-US" sz="1600" dirty="0">
                <a:solidFill>
                  <a:srgbClr val="943634"/>
                </a:solidFill>
                <a:latin typeface="Calibri" panose="020F0502020204030204" pitchFamily="34" charset="0"/>
                <a:ea typeface="Times New Roman"/>
                <a:cs typeface="Times New Roman"/>
              </a:rPr>
              <a:t>begin to use nonverbal and verbal communication to connect and reconnect with </a:t>
            </a:r>
            <a:r>
              <a:rPr lang="en-US" sz="1600" dirty="0" smtClean="0">
                <a:solidFill>
                  <a:srgbClr val="943634"/>
                </a:solidFill>
                <a:latin typeface="Calibri" panose="020F0502020204030204" pitchFamily="34" charset="0"/>
                <a:ea typeface="Times New Roman"/>
                <a:cs typeface="Times New Roman"/>
              </a:rPr>
              <a:t>their</a:t>
            </a:r>
            <a:br>
              <a:rPr lang="en-US" sz="1600" dirty="0" smtClean="0">
                <a:solidFill>
                  <a:srgbClr val="943634"/>
                </a:solidFill>
                <a:latin typeface="Calibri" panose="020F0502020204030204" pitchFamily="34" charset="0"/>
                <a:ea typeface="Times New Roman"/>
                <a:cs typeface="Times New Roman"/>
              </a:rPr>
            </a:br>
            <a:r>
              <a:rPr lang="en-US" sz="1600" dirty="0" smtClean="0">
                <a:solidFill>
                  <a:srgbClr val="943634"/>
                </a:solidFill>
                <a:latin typeface="Calibri" panose="020F0502020204030204" pitchFamily="34" charset="0"/>
                <a:ea typeface="Times New Roman"/>
                <a:cs typeface="Times New Roman"/>
              </a:rPr>
              <a:t>attachment </a:t>
            </a:r>
            <a:r>
              <a:rPr lang="en-US" sz="1600" dirty="0">
                <a:solidFill>
                  <a:srgbClr val="943634"/>
                </a:solidFill>
                <a:latin typeface="Calibri" panose="020F0502020204030204" pitchFamily="34" charset="0"/>
                <a:ea typeface="Times New Roman"/>
                <a:cs typeface="Times New Roman"/>
              </a:rPr>
              <a:t>figure</a:t>
            </a:r>
            <a:r>
              <a:rPr lang="en-US" sz="1600" dirty="0" smtClean="0">
                <a:solidFill>
                  <a:srgbClr val="943634"/>
                </a:solidFill>
                <a:latin typeface="Calibri" panose="020F0502020204030204" pitchFamily="34" charset="0"/>
                <a:ea typeface="Times New Roman"/>
                <a:cs typeface="Times New Roman"/>
              </a:rPr>
              <a:t>.</a:t>
            </a:r>
            <a:endParaRPr lang="en-US" sz="1600" dirty="0">
              <a:solidFill>
                <a:srgbClr val="943634"/>
              </a:solidFill>
              <a:latin typeface="Calibri" panose="020F0502020204030204" pitchFamily="34" charset="0"/>
              <a:ea typeface="Times New Roman"/>
              <a:cs typeface="Times New Roman"/>
            </a:endParaRPr>
          </a:p>
          <a:p>
            <a:pPr marL="0" marR="0" indent="0">
              <a:spcBef>
                <a:spcPts val="0"/>
              </a:spcBef>
              <a:spcAft>
                <a:spcPts val="1000"/>
              </a:spcAft>
              <a:buNone/>
            </a:pPr>
            <a:r>
              <a:rPr lang="en-US" sz="1600" dirty="0" smtClean="0">
                <a:solidFill>
                  <a:srgbClr val="000000"/>
                </a:solidFill>
                <a:latin typeface="Calibri" panose="020F0502020204030204" pitchFamily="34" charset="0"/>
                <a:ea typeface="Times New Roman"/>
                <a:cs typeface="Times New Roman"/>
              </a:rPr>
              <a:t>Indicators for Children:</a:t>
            </a:r>
            <a:endParaRPr lang="en-US" sz="1600" dirty="0" smtClean="0">
              <a:latin typeface="Calibri" panose="020F0502020204030204" pitchFamily="34" charset="0"/>
              <a:ea typeface="Times New Roman"/>
              <a:cs typeface="Times New Roman"/>
            </a:endParaRPr>
          </a:p>
          <a:p>
            <a:pPr lvl="1">
              <a:spcBef>
                <a:spcPts val="0"/>
              </a:spcBef>
              <a:buClr>
                <a:schemeClr val="accent2">
                  <a:lumMod val="75000"/>
                </a:schemeClr>
              </a:buClr>
              <a:buSzPct val="100000"/>
              <a:buFont typeface="Wingdings" panose="05000000000000000000" pitchFamily="2" charset="2"/>
              <a:buChar char="§"/>
            </a:pPr>
            <a:r>
              <a:rPr lang="en-US" sz="1600" dirty="0">
                <a:solidFill>
                  <a:srgbClr val="000000"/>
                </a:solidFill>
                <a:latin typeface="Calibri" panose="020F0502020204030204" pitchFamily="34" charset="0"/>
                <a:ea typeface="Calibri"/>
                <a:cs typeface="Times New Roman"/>
              </a:rPr>
              <a:t>Actively seeks emotional responses from caregiver (s) by waving</a:t>
            </a:r>
            <a:r>
              <a:rPr lang="en-US" sz="1600" dirty="0" smtClean="0">
                <a:solidFill>
                  <a:srgbClr val="000000"/>
                </a:solidFill>
                <a:latin typeface="Calibri" panose="020F0502020204030204" pitchFamily="34" charset="0"/>
                <a:ea typeface="Calibri"/>
                <a:cs typeface="Times New Roman"/>
              </a:rPr>
              <a:t>, </a:t>
            </a:r>
            <a:r>
              <a:rPr lang="en-US" sz="1600" dirty="0">
                <a:latin typeface="Calibri" panose="020F0502020204030204" pitchFamily="34" charset="0"/>
              </a:rPr>
              <a:t>hugging, and crying</a:t>
            </a:r>
            <a:endParaRPr lang="en-US" sz="1600" dirty="0" smtClean="0">
              <a:solidFill>
                <a:srgbClr val="000000"/>
              </a:solidFill>
              <a:latin typeface="Calibri" panose="020F0502020204030204" pitchFamily="34" charset="0"/>
              <a:ea typeface="Calibri"/>
              <a:cs typeface="Times New Roman"/>
            </a:endParaRPr>
          </a:p>
          <a:p>
            <a:pPr lvl="1">
              <a:spcBef>
                <a:spcPts val="0"/>
              </a:spcBef>
              <a:buClr>
                <a:schemeClr val="accent2">
                  <a:lumMod val="75000"/>
                </a:schemeClr>
              </a:buClr>
              <a:buSzPct val="100000"/>
              <a:buFont typeface="Wingdings" panose="05000000000000000000" pitchFamily="2" charset="2"/>
              <a:buChar char="§"/>
            </a:pPr>
            <a:r>
              <a:rPr lang="en-US" sz="1600" dirty="0">
                <a:solidFill>
                  <a:srgbClr val="000000"/>
                </a:solidFill>
                <a:latin typeface="Calibri" panose="020F0502020204030204" pitchFamily="34" charset="0"/>
                <a:ea typeface="Calibri"/>
                <a:cs typeface="Times New Roman"/>
              </a:rPr>
              <a:t>Plays physically away from primary caregiver with increasing confidence; moves closer as needed</a:t>
            </a:r>
          </a:p>
          <a:p>
            <a:pPr marL="365760" lvl="1" indent="0">
              <a:spcBef>
                <a:spcPts val="0"/>
              </a:spcBef>
              <a:buClr>
                <a:schemeClr val="accent2">
                  <a:lumMod val="75000"/>
                </a:schemeClr>
              </a:buClr>
              <a:buSzPct val="100000"/>
              <a:buNone/>
            </a:pPr>
            <a:endParaRPr lang="en-US" sz="1600" dirty="0" smtClean="0">
              <a:solidFill>
                <a:srgbClr val="943634"/>
              </a:solidFill>
              <a:latin typeface="Calibri" panose="020F0502020204030204" pitchFamily="34" charset="0"/>
              <a:ea typeface="Times New Roman"/>
              <a:cs typeface="Times New Roman"/>
            </a:endParaRPr>
          </a:p>
          <a:p>
            <a:pPr marL="320040" lvl="1" indent="0">
              <a:spcBef>
                <a:spcPts val="0"/>
              </a:spcBef>
              <a:spcAft>
                <a:spcPts val="1000"/>
              </a:spcAft>
              <a:buNone/>
            </a:pPr>
            <a:r>
              <a:rPr lang="en-US" sz="1600" dirty="0" smtClean="0">
                <a:solidFill>
                  <a:srgbClr val="943634"/>
                </a:solidFill>
                <a:latin typeface="Calibri" panose="020F0502020204030204" pitchFamily="34" charset="0"/>
                <a:ea typeface="Times New Roman"/>
                <a:cs typeface="Times New Roman"/>
              </a:rPr>
              <a:t>Strategies </a:t>
            </a:r>
            <a:r>
              <a:rPr lang="en-US" sz="1600" dirty="0">
                <a:solidFill>
                  <a:srgbClr val="943634"/>
                </a:solidFill>
                <a:latin typeface="Calibri" panose="020F0502020204030204" pitchFamily="34" charset="0"/>
                <a:ea typeface="Times New Roman"/>
                <a:cs typeface="Times New Roman"/>
              </a:rPr>
              <a:t>for Interaction:</a:t>
            </a:r>
            <a:endParaRPr lang="en-US" sz="1600" dirty="0">
              <a:latin typeface="Calibri" panose="020F0502020204030204" pitchFamily="34" charset="0"/>
              <a:ea typeface="Times New Roman"/>
              <a:cs typeface="Times New Roman"/>
            </a:endParaRPr>
          </a:p>
          <a:p>
            <a:pPr lvl="1">
              <a:spcBef>
                <a:spcPts val="0"/>
              </a:spcBef>
              <a:buClr>
                <a:schemeClr val="accent2">
                  <a:lumMod val="75000"/>
                </a:schemeClr>
              </a:buClr>
              <a:buSzPct val="100000"/>
              <a:buFont typeface="Wingdings" panose="05000000000000000000" pitchFamily="2" charset="2"/>
              <a:buChar char="§"/>
            </a:pPr>
            <a:r>
              <a:rPr lang="en-US" sz="1600" dirty="0">
                <a:solidFill>
                  <a:srgbClr val="943634"/>
                </a:solidFill>
                <a:latin typeface="Calibri" panose="020F0502020204030204" pitchFamily="34" charset="0"/>
                <a:ea typeface="Calibri"/>
                <a:cs typeface="Times New Roman"/>
              </a:rPr>
              <a:t>Provide ample opportunities for play and interaction with nurturing adults</a:t>
            </a:r>
          </a:p>
          <a:p>
            <a:pPr lvl="1">
              <a:spcBef>
                <a:spcPts val="0"/>
              </a:spcBef>
              <a:buClr>
                <a:schemeClr val="accent2">
                  <a:lumMod val="75000"/>
                </a:schemeClr>
              </a:buClr>
              <a:buSzPct val="100000"/>
              <a:buFont typeface="Wingdings" panose="05000000000000000000" pitchFamily="2" charset="2"/>
              <a:buChar char="§"/>
            </a:pPr>
            <a:r>
              <a:rPr lang="en-US" sz="1600" dirty="0">
                <a:solidFill>
                  <a:srgbClr val="943634"/>
                </a:solidFill>
                <a:latin typeface="Calibri" panose="020F0502020204030204" pitchFamily="34" charset="0"/>
                <a:ea typeface="Calibri"/>
                <a:cs typeface="Times New Roman"/>
              </a:rPr>
              <a:t>Respond to the child’s attempts to seek out a response, e.g., blow a kiss back after the child blows a </a:t>
            </a:r>
            <a:r>
              <a:rPr lang="en-US" sz="1600" dirty="0" smtClean="0">
                <a:solidFill>
                  <a:srgbClr val="943634"/>
                </a:solidFill>
                <a:latin typeface="Calibri" panose="020F0502020204030204" pitchFamily="34" charset="0"/>
                <a:ea typeface="Calibri"/>
                <a:cs typeface="Times New Roman"/>
              </a:rPr>
              <a:t>kiss</a:t>
            </a:r>
            <a:endParaRPr lang="en-US" sz="1600" dirty="0">
              <a:solidFill>
                <a:srgbClr val="943634"/>
              </a:solidFill>
              <a:latin typeface="Calibri" panose="020F0502020204030204" pitchFamily="34" charset="0"/>
              <a:ea typeface="Calibri"/>
              <a:cs typeface="Times New Roman"/>
            </a:endParaRPr>
          </a:p>
        </p:txBody>
      </p:sp>
      <p:sp>
        <p:nvSpPr>
          <p:cNvPr id="6" name="Content Placeholder 2"/>
          <p:cNvSpPr txBox="1">
            <a:spLocks/>
          </p:cNvSpPr>
          <p:nvPr/>
        </p:nvSpPr>
        <p:spPr>
          <a:xfrm>
            <a:off x="6677024" y="2100862"/>
            <a:ext cx="5091633" cy="4621485"/>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spcAft>
                <a:spcPts val="1000"/>
              </a:spcAft>
              <a:buClr>
                <a:srgbClr val="9F2936"/>
              </a:buClr>
              <a:buFont typeface="Wingdings"/>
              <a:buNone/>
            </a:pPr>
            <a:r>
              <a:rPr lang="en-US" sz="1600" dirty="0" smtClean="0">
                <a:solidFill>
                  <a:prstClr val="black"/>
                </a:solidFill>
                <a:latin typeface="Calibri"/>
                <a:ea typeface="Times New Roman"/>
                <a:cs typeface="Times New Roman"/>
              </a:rPr>
              <a:t>Domain 2</a:t>
            </a:r>
          </a:p>
          <a:p>
            <a:pPr marL="0" indent="0">
              <a:spcBef>
                <a:spcPts val="0"/>
              </a:spcBef>
              <a:spcAft>
                <a:spcPts val="1000"/>
              </a:spcAft>
              <a:buClr>
                <a:srgbClr val="9F2936"/>
              </a:buClr>
              <a:buFont typeface="Wingdings"/>
              <a:buNone/>
            </a:pPr>
            <a:r>
              <a:rPr lang="en-US" sz="1600" dirty="0">
                <a:solidFill>
                  <a:srgbClr val="943634"/>
                </a:solidFill>
                <a:latin typeface="Calibri"/>
                <a:ea typeface="Times New Roman"/>
                <a:cs typeface="Times New Roman"/>
              </a:rPr>
              <a:t>Physical Development &amp; Health – Perceptual – 7-18 Months </a:t>
            </a:r>
            <a:r>
              <a:rPr lang="en-US" sz="1600" dirty="0" smtClean="0">
                <a:solidFill>
                  <a:srgbClr val="943634"/>
                </a:solidFill>
                <a:latin typeface="Calibri"/>
                <a:ea typeface="Times New Roman"/>
                <a:cs typeface="Times New Roman"/>
              </a:rPr>
              <a:t>- Children </a:t>
            </a:r>
            <a:r>
              <a:rPr lang="en-US" sz="1600" dirty="0">
                <a:solidFill>
                  <a:srgbClr val="943634"/>
                </a:solidFill>
                <a:latin typeface="Calibri"/>
                <a:ea typeface="Times New Roman"/>
                <a:cs typeface="Times New Roman"/>
              </a:rPr>
              <a:t>begin to use sensory information received from </a:t>
            </a:r>
            <a:r>
              <a:rPr lang="en-US" sz="1600" dirty="0" smtClean="0">
                <a:solidFill>
                  <a:srgbClr val="943634"/>
                </a:solidFill>
                <a:latin typeface="Calibri"/>
                <a:ea typeface="Times New Roman"/>
                <a:cs typeface="Times New Roman"/>
              </a:rPr>
              <a:t>their </a:t>
            </a:r>
            <a:r>
              <a:rPr lang="en-US" sz="1600" dirty="0">
                <a:solidFill>
                  <a:srgbClr val="943634"/>
                </a:solidFill>
                <a:latin typeface="Calibri"/>
                <a:ea typeface="Times New Roman"/>
                <a:cs typeface="Times New Roman"/>
              </a:rPr>
              <a:t>environment to alter the way they interact and explore</a:t>
            </a:r>
            <a:r>
              <a:rPr lang="en-US" sz="1600" dirty="0" smtClean="0">
                <a:solidFill>
                  <a:srgbClr val="943634"/>
                </a:solidFill>
                <a:latin typeface="Calibri"/>
                <a:ea typeface="Times New Roman"/>
                <a:cs typeface="Times New Roman"/>
              </a:rPr>
              <a:t>.</a:t>
            </a:r>
          </a:p>
          <a:p>
            <a:pPr marL="0" indent="0">
              <a:spcBef>
                <a:spcPts val="0"/>
              </a:spcBef>
              <a:spcAft>
                <a:spcPts val="1000"/>
              </a:spcAft>
              <a:buClr>
                <a:srgbClr val="9F2936"/>
              </a:buClr>
              <a:buFont typeface="Wingdings"/>
              <a:buNone/>
            </a:pPr>
            <a:r>
              <a:rPr lang="en-US" sz="1600" dirty="0" smtClean="0">
                <a:solidFill>
                  <a:srgbClr val="000000"/>
                </a:solidFill>
                <a:latin typeface="Calibri"/>
                <a:ea typeface="Times New Roman"/>
                <a:cs typeface="Times New Roman"/>
              </a:rPr>
              <a:t>Indicators for Children:</a:t>
            </a:r>
            <a:endParaRPr lang="en-US" sz="1600" dirty="0" smtClean="0">
              <a:solidFill>
                <a:prstClr val="black"/>
              </a:solidFill>
              <a:latin typeface="Calibri"/>
              <a:ea typeface="Times New Roman"/>
              <a:cs typeface="Times New Roman"/>
            </a:endParaRPr>
          </a:p>
          <a:p>
            <a:pPr lvl="1">
              <a:spcBef>
                <a:spcPts val="0"/>
              </a:spcBef>
              <a:buClr>
                <a:srgbClr val="9F2936">
                  <a:lumMod val="75000"/>
                </a:srgbClr>
              </a:buClr>
              <a:buSzPct val="100000"/>
              <a:buFont typeface="Wingdings" panose="05000000000000000000" pitchFamily="2" charset="2"/>
              <a:buChar char="§"/>
            </a:pPr>
            <a:r>
              <a:rPr lang="en-US" sz="1600" dirty="0" smtClean="0">
                <a:solidFill>
                  <a:srgbClr val="000000"/>
                </a:solidFill>
                <a:latin typeface="Calibri"/>
                <a:ea typeface="Calibri"/>
                <a:cs typeface="Times New Roman"/>
              </a:rPr>
              <a:t>Begins </a:t>
            </a:r>
            <a:r>
              <a:rPr lang="en-US" sz="1600" dirty="0">
                <a:solidFill>
                  <a:srgbClr val="000000"/>
                </a:solidFill>
                <a:latin typeface="Calibri"/>
                <a:ea typeface="Calibri"/>
                <a:cs typeface="Times New Roman"/>
              </a:rPr>
              <a:t>to manipulate </a:t>
            </a:r>
            <a:r>
              <a:rPr lang="en-US" sz="1600" dirty="0" smtClean="0">
                <a:solidFill>
                  <a:srgbClr val="000000"/>
                </a:solidFill>
                <a:latin typeface="Calibri"/>
                <a:ea typeface="Calibri"/>
                <a:cs typeface="Times New Roman"/>
              </a:rPr>
              <a:t>materials</a:t>
            </a:r>
          </a:p>
          <a:p>
            <a:pPr lvl="1">
              <a:spcBef>
                <a:spcPts val="0"/>
              </a:spcBef>
              <a:buClr>
                <a:srgbClr val="9F2936">
                  <a:lumMod val="75000"/>
                </a:srgbClr>
              </a:buClr>
              <a:buSzPct val="100000"/>
              <a:buFont typeface="Wingdings" panose="05000000000000000000" pitchFamily="2" charset="2"/>
              <a:buChar char="§"/>
            </a:pPr>
            <a:r>
              <a:rPr lang="en-US" sz="1600" dirty="0">
                <a:solidFill>
                  <a:srgbClr val="000000"/>
                </a:solidFill>
                <a:latin typeface="Calibri"/>
                <a:ea typeface="Calibri"/>
                <a:cs typeface="Times New Roman"/>
              </a:rPr>
              <a:t>Begins to show preference for or aversion to particular activities</a:t>
            </a:r>
          </a:p>
          <a:p>
            <a:pPr marL="320040" lvl="1" indent="0">
              <a:lnSpc>
                <a:spcPct val="200000"/>
              </a:lnSpc>
              <a:spcBef>
                <a:spcPts val="0"/>
              </a:spcBef>
              <a:spcAft>
                <a:spcPts val="1000"/>
              </a:spcAft>
              <a:buClr>
                <a:srgbClr val="F07F09"/>
              </a:buClr>
              <a:buFont typeface="Wingdings 2"/>
              <a:buNone/>
            </a:pPr>
            <a:r>
              <a:rPr lang="en-US" sz="1600" dirty="0" smtClean="0">
                <a:solidFill>
                  <a:srgbClr val="943634"/>
                </a:solidFill>
                <a:latin typeface="Calibri"/>
                <a:ea typeface="Times New Roman"/>
                <a:cs typeface="Times New Roman"/>
              </a:rPr>
              <a:t>Strategies for Interaction:</a:t>
            </a:r>
            <a:endParaRPr lang="en-US" sz="1600" dirty="0" smtClean="0">
              <a:solidFill>
                <a:prstClr val="black"/>
              </a:solidFill>
              <a:latin typeface="Calibri"/>
              <a:ea typeface="Times New Roman"/>
              <a:cs typeface="Times New Roman"/>
            </a:endParaRPr>
          </a:p>
          <a:p>
            <a:pPr lvl="1">
              <a:spcBef>
                <a:spcPts val="0"/>
              </a:spcBef>
              <a:buClr>
                <a:srgbClr val="9F2936">
                  <a:lumMod val="75000"/>
                </a:srgbClr>
              </a:buClr>
              <a:buSzPct val="100000"/>
              <a:buFont typeface="Wingdings" panose="05000000000000000000" pitchFamily="2" charset="2"/>
              <a:buChar char="§"/>
            </a:pPr>
            <a:r>
              <a:rPr lang="en-US" sz="1600" dirty="0">
                <a:solidFill>
                  <a:srgbClr val="943634"/>
                </a:solidFill>
                <a:latin typeface="Calibri"/>
                <a:ea typeface="Calibri"/>
                <a:cs typeface="Times New Roman"/>
              </a:rPr>
              <a:t>Provide the child with choices for experimenting with sensory objects</a:t>
            </a:r>
          </a:p>
          <a:p>
            <a:pPr lvl="1">
              <a:spcBef>
                <a:spcPts val="0"/>
              </a:spcBef>
              <a:buClr>
                <a:srgbClr val="9F2936">
                  <a:lumMod val="75000"/>
                </a:srgbClr>
              </a:buClr>
              <a:buSzPct val="100000"/>
              <a:buFont typeface="Wingdings" panose="05000000000000000000" pitchFamily="2" charset="2"/>
              <a:buChar char="§"/>
            </a:pPr>
            <a:r>
              <a:rPr lang="en-US" sz="1600" dirty="0">
                <a:solidFill>
                  <a:srgbClr val="943634"/>
                </a:solidFill>
                <a:latin typeface="Calibri"/>
                <a:ea typeface="Calibri"/>
                <a:cs typeface="Times New Roman"/>
              </a:rPr>
              <a:t>Expose the child to different textures, smells, sounds, and sights</a:t>
            </a:r>
          </a:p>
        </p:txBody>
      </p:sp>
    </p:spTree>
    <p:extLst>
      <p:ext uri="{BB962C8B-B14F-4D97-AF65-F5344CB8AC3E}">
        <p14:creationId xmlns:p14="http://schemas.microsoft.com/office/powerpoint/2010/main" val="4217321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latin typeface="Franklin Gothic Medium" panose="020B0603020102020204" pitchFamily="34" charset="0"/>
              </a:rPr>
              <a:t>Sample Video Observation Feedback (cont.)</a:t>
            </a:r>
            <a:endParaRPr lang="en-US" dirty="0">
              <a:solidFill>
                <a:schemeClr val="accent2">
                  <a:lumMod val="50000"/>
                </a:schemeClr>
              </a:solidFill>
              <a:latin typeface="Franklin Gothic Medium" panose="020B0603020102020204" pitchFamily="34" charset="0"/>
            </a:endParaRPr>
          </a:p>
        </p:txBody>
      </p:sp>
      <p:sp>
        <p:nvSpPr>
          <p:cNvPr id="3" name="Content Placeholder 2"/>
          <p:cNvSpPr>
            <a:spLocks noGrp="1"/>
          </p:cNvSpPr>
          <p:nvPr>
            <p:ph sz="quarter" idx="1"/>
          </p:nvPr>
        </p:nvSpPr>
        <p:spPr>
          <a:xfrm>
            <a:off x="816864" y="1600199"/>
            <a:ext cx="5394960" cy="5139965"/>
          </a:xfrm>
        </p:spPr>
        <p:txBody>
          <a:bodyPr>
            <a:noAutofit/>
          </a:bodyPr>
          <a:lstStyle/>
          <a:p>
            <a:pPr marL="0" marR="0" indent="0">
              <a:spcBef>
                <a:spcPts val="0"/>
              </a:spcBef>
              <a:spcAft>
                <a:spcPts val="1000"/>
              </a:spcAft>
              <a:buNone/>
            </a:pPr>
            <a:r>
              <a:rPr lang="en-US" sz="1600" dirty="0" smtClean="0">
                <a:latin typeface="Calibri"/>
                <a:ea typeface="Times New Roman"/>
                <a:cs typeface="Times New Roman"/>
              </a:rPr>
              <a:t>Domain 3</a:t>
            </a:r>
            <a:endParaRPr lang="en-US" sz="1600" dirty="0">
              <a:latin typeface="Calibri"/>
              <a:ea typeface="Times New Roman"/>
              <a:cs typeface="Times New Roman"/>
            </a:endParaRPr>
          </a:p>
          <a:p>
            <a:pPr marL="0" marR="0" indent="0">
              <a:spcBef>
                <a:spcPts val="0"/>
              </a:spcBef>
              <a:spcAft>
                <a:spcPts val="1000"/>
              </a:spcAft>
              <a:buNone/>
            </a:pPr>
            <a:r>
              <a:rPr lang="en-US" sz="1600" dirty="0">
                <a:solidFill>
                  <a:srgbClr val="943634"/>
                </a:solidFill>
                <a:latin typeface="Calibri"/>
                <a:ea typeface="Times New Roman"/>
                <a:cs typeface="Times New Roman"/>
              </a:rPr>
              <a:t>Language Development, Communication, &amp; Literacy – 16-24 Months – Social Communication </a:t>
            </a:r>
            <a:r>
              <a:rPr lang="en-US" sz="1600" dirty="0" smtClean="0">
                <a:solidFill>
                  <a:srgbClr val="943634"/>
                </a:solidFill>
                <a:latin typeface="Calibri"/>
                <a:ea typeface="Times New Roman"/>
                <a:cs typeface="Times New Roman"/>
              </a:rPr>
              <a:t>- Children </a:t>
            </a:r>
            <a:r>
              <a:rPr lang="en-US" sz="1600" dirty="0">
                <a:solidFill>
                  <a:srgbClr val="943634"/>
                </a:solidFill>
                <a:latin typeface="Calibri"/>
                <a:ea typeface="Times New Roman"/>
                <a:cs typeface="Times New Roman"/>
              </a:rPr>
              <a:t>increase their capacity for complex interactions as they use a greater number of words and actions, in addition to better understanding the rules of conversational turn-taking</a:t>
            </a:r>
            <a:r>
              <a:rPr lang="en-US" sz="1600" dirty="0" smtClean="0">
                <a:solidFill>
                  <a:srgbClr val="943634"/>
                </a:solidFill>
                <a:latin typeface="Calibri"/>
                <a:ea typeface="Times New Roman"/>
                <a:cs typeface="Times New Roman"/>
              </a:rPr>
              <a:t>.</a:t>
            </a:r>
            <a:endParaRPr lang="en-US" sz="1600" dirty="0">
              <a:solidFill>
                <a:srgbClr val="943634"/>
              </a:solidFill>
              <a:latin typeface="Calibri"/>
              <a:ea typeface="Times New Roman"/>
              <a:cs typeface="Times New Roman"/>
            </a:endParaRPr>
          </a:p>
          <a:p>
            <a:pPr marL="339725" marR="0" indent="0">
              <a:spcBef>
                <a:spcPts val="0"/>
              </a:spcBef>
              <a:spcAft>
                <a:spcPts val="1000"/>
              </a:spcAft>
              <a:buNone/>
            </a:pPr>
            <a:r>
              <a:rPr lang="en-US" sz="1600" dirty="0" smtClean="0">
                <a:solidFill>
                  <a:srgbClr val="000000"/>
                </a:solidFill>
                <a:latin typeface="Calibri"/>
                <a:ea typeface="Times New Roman"/>
                <a:cs typeface="Times New Roman"/>
              </a:rPr>
              <a:t>Indicators for Children include:</a:t>
            </a:r>
            <a:endParaRPr lang="en-US" sz="1600" dirty="0" smtClean="0">
              <a:latin typeface="Calibri"/>
              <a:ea typeface="Times New Roman"/>
              <a:cs typeface="Times New Roman"/>
            </a:endParaRPr>
          </a:p>
          <a:p>
            <a:pPr lvl="1">
              <a:spcBef>
                <a:spcPts val="0"/>
              </a:spcBef>
              <a:buClr>
                <a:schemeClr val="accent2">
                  <a:lumMod val="75000"/>
                </a:schemeClr>
              </a:buClr>
              <a:buSzPct val="100000"/>
              <a:buFont typeface="Wingdings" panose="05000000000000000000" pitchFamily="2" charset="2"/>
              <a:buChar char="§"/>
            </a:pPr>
            <a:r>
              <a:rPr lang="en-US" sz="1600" dirty="0">
                <a:solidFill>
                  <a:srgbClr val="000000"/>
                </a:solidFill>
                <a:latin typeface="Calibri"/>
                <a:ea typeface="Calibri"/>
                <a:cs typeface="Times New Roman"/>
              </a:rPr>
              <a:t>Initiates and engages in social interaction with simple words and actions</a:t>
            </a:r>
          </a:p>
          <a:p>
            <a:pPr lvl="1">
              <a:spcBef>
                <a:spcPts val="0"/>
              </a:spcBef>
              <a:buClr>
                <a:schemeClr val="accent2">
                  <a:lumMod val="75000"/>
                </a:schemeClr>
              </a:buClr>
              <a:buSzPct val="100000"/>
              <a:buFont typeface="Wingdings" panose="05000000000000000000" pitchFamily="2" charset="2"/>
              <a:buChar char="§"/>
            </a:pPr>
            <a:r>
              <a:rPr lang="en-US" sz="1600" dirty="0">
                <a:solidFill>
                  <a:srgbClr val="000000"/>
                </a:solidFill>
                <a:latin typeface="Calibri"/>
                <a:ea typeface="Calibri"/>
                <a:cs typeface="Times New Roman"/>
              </a:rPr>
              <a:t>Pays attention to the person communicating for a brief period of </a:t>
            </a:r>
            <a:r>
              <a:rPr lang="en-US" sz="1600" dirty="0" smtClean="0">
                <a:solidFill>
                  <a:srgbClr val="000000"/>
                </a:solidFill>
                <a:latin typeface="Calibri"/>
                <a:ea typeface="Calibri"/>
                <a:cs typeface="Times New Roman"/>
              </a:rPr>
              <a:t>time</a:t>
            </a:r>
            <a:endParaRPr lang="en-US" sz="1600" dirty="0">
              <a:solidFill>
                <a:srgbClr val="000000"/>
              </a:solidFill>
              <a:latin typeface="Calibri"/>
              <a:ea typeface="Calibri"/>
              <a:cs typeface="Times New Roman"/>
            </a:endParaRPr>
          </a:p>
          <a:p>
            <a:pPr marL="320040" lvl="1" indent="0">
              <a:lnSpc>
                <a:spcPct val="200000"/>
              </a:lnSpc>
              <a:spcBef>
                <a:spcPts val="0"/>
              </a:spcBef>
              <a:spcAft>
                <a:spcPts val="1000"/>
              </a:spcAft>
              <a:buNone/>
            </a:pPr>
            <a:r>
              <a:rPr lang="en-US" sz="1600" dirty="0" smtClean="0">
                <a:solidFill>
                  <a:srgbClr val="943634"/>
                </a:solidFill>
                <a:latin typeface="Calibri"/>
                <a:ea typeface="Times New Roman"/>
                <a:cs typeface="Times New Roman"/>
              </a:rPr>
              <a:t>Strategies for Interaction:</a:t>
            </a:r>
            <a:endParaRPr lang="en-US" sz="1600" dirty="0" smtClean="0">
              <a:latin typeface="Calibri"/>
              <a:ea typeface="Times New Roman"/>
              <a:cs typeface="Times New Roman"/>
            </a:endParaRPr>
          </a:p>
          <a:p>
            <a:pPr lvl="1">
              <a:spcBef>
                <a:spcPts val="0"/>
              </a:spcBef>
              <a:buClr>
                <a:schemeClr val="accent2">
                  <a:lumMod val="75000"/>
                </a:schemeClr>
              </a:buClr>
              <a:buSzPct val="100000"/>
              <a:buFont typeface="Wingdings" panose="05000000000000000000" pitchFamily="2" charset="2"/>
              <a:buChar char="§"/>
            </a:pPr>
            <a:r>
              <a:rPr lang="en-US" sz="1600" dirty="0">
                <a:solidFill>
                  <a:srgbClr val="943634"/>
                </a:solidFill>
                <a:latin typeface="Calibri"/>
                <a:ea typeface="Calibri"/>
                <a:cs typeface="Times New Roman"/>
              </a:rPr>
              <a:t>Describe the child’s play</a:t>
            </a:r>
            <a:r>
              <a:rPr lang="en-US" sz="1600" dirty="0" smtClean="0">
                <a:solidFill>
                  <a:srgbClr val="943634"/>
                </a:solidFill>
                <a:latin typeface="Calibri"/>
                <a:ea typeface="Calibri"/>
                <a:cs typeface="Times New Roman"/>
              </a:rPr>
              <a:t>,</a:t>
            </a:r>
          </a:p>
          <a:p>
            <a:pPr lvl="1">
              <a:spcBef>
                <a:spcPts val="0"/>
              </a:spcBef>
              <a:buClr>
                <a:schemeClr val="accent2">
                  <a:lumMod val="75000"/>
                </a:schemeClr>
              </a:buClr>
              <a:buSzPct val="100000"/>
              <a:buFont typeface="Wingdings" panose="05000000000000000000" pitchFamily="2" charset="2"/>
              <a:buChar char="§"/>
            </a:pPr>
            <a:r>
              <a:rPr lang="en-US" sz="1600" dirty="0">
                <a:solidFill>
                  <a:srgbClr val="943634"/>
                </a:solidFill>
                <a:latin typeface="Calibri"/>
                <a:ea typeface="Calibri"/>
                <a:cs typeface="Times New Roman"/>
              </a:rPr>
              <a:t>Listen and respond to what the child is </a:t>
            </a:r>
            <a:r>
              <a:rPr lang="en-US" sz="1600" dirty="0" smtClean="0">
                <a:solidFill>
                  <a:srgbClr val="943634"/>
                </a:solidFill>
                <a:latin typeface="Calibri"/>
                <a:ea typeface="Calibri"/>
                <a:cs typeface="Times New Roman"/>
              </a:rPr>
              <a:t>communicating</a:t>
            </a:r>
            <a:endParaRPr lang="en-US" sz="1600" dirty="0">
              <a:solidFill>
                <a:srgbClr val="943634"/>
              </a:solidFill>
              <a:latin typeface="Calibri"/>
              <a:ea typeface="Calibri"/>
              <a:cs typeface="Times New Roman"/>
            </a:endParaRPr>
          </a:p>
        </p:txBody>
      </p:sp>
      <p:sp>
        <p:nvSpPr>
          <p:cNvPr id="4" name="Content Placeholder 2"/>
          <p:cNvSpPr txBox="1">
            <a:spLocks/>
          </p:cNvSpPr>
          <p:nvPr/>
        </p:nvSpPr>
        <p:spPr>
          <a:xfrm>
            <a:off x="6392944" y="1600199"/>
            <a:ext cx="5394960" cy="5139965"/>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spcAft>
                <a:spcPts val="1000"/>
              </a:spcAft>
              <a:buClr>
                <a:srgbClr val="9F2936"/>
              </a:buClr>
              <a:buFont typeface="Wingdings"/>
              <a:buNone/>
            </a:pPr>
            <a:r>
              <a:rPr lang="en-US" sz="1600" dirty="0" smtClean="0">
                <a:solidFill>
                  <a:prstClr val="black"/>
                </a:solidFill>
                <a:latin typeface="Calibri" panose="020F0502020204030204" pitchFamily="34" charset="0"/>
                <a:ea typeface="Times New Roman"/>
                <a:cs typeface="Times New Roman"/>
              </a:rPr>
              <a:t>Domain 4</a:t>
            </a:r>
          </a:p>
          <a:p>
            <a:pPr marL="0" indent="0">
              <a:spcBef>
                <a:spcPts val="0"/>
              </a:spcBef>
              <a:spcAft>
                <a:spcPts val="1000"/>
              </a:spcAft>
              <a:buClr>
                <a:srgbClr val="9F2936"/>
              </a:buClr>
              <a:buFont typeface="Wingdings"/>
              <a:buNone/>
            </a:pPr>
            <a:r>
              <a:rPr lang="en-US" sz="1600" dirty="0">
                <a:solidFill>
                  <a:srgbClr val="943634"/>
                </a:solidFill>
                <a:latin typeface="Calibri" panose="020F0502020204030204" pitchFamily="34" charset="0"/>
                <a:ea typeface="Times New Roman"/>
                <a:cs typeface="Times New Roman"/>
              </a:rPr>
              <a:t>Cognitive Development:  16-24 Months- Quantity &amp; </a:t>
            </a:r>
            <a:r>
              <a:rPr lang="en-US" sz="1600" dirty="0" smtClean="0">
                <a:solidFill>
                  <a:srgbClr val="943634"/>
                </a:solidFill>
                <a:latin typeface="Calibri" panose="020F0502020204030204" pitchFamily="34" charset="0"/>
                <a:ea typeface="Times New Roman"/>
                <a:cs typeface="Times New Roman"/>
              </a:rPr>
              <a:t>Numbers - Children </a:t>
            </a:r>
            <a:r>
              <a:rPr lang="en-US" sz="1600" dirty="0">
                <a:solidFill>
                  <a:srgbClr val="943634"/>
                </a:solidFill>
                <a:latin typeface="Calibri" panose="020F0502020204030204" pitchFamily="34" charset="0"/>
                <a:ea typeface="Times New Roman"/>
                <a:cs typeface="Times New Roman"/>
              </a:rPr>
              <a:t>demonstrate awareness of quantity</a:t>
            </a:r>
            <a:r>
              <a:rPr lang="en-US" sz="1600" dirty="0" smtClean="0">
                <a:solidFill>
                  <a:srgbClr val="943634"/>
                </a:solidFill>
                <a:latin typeface="Calibri" panose="020F0502020204030204" pitchFamily="34" charset="0"/>
                <a:ea typeface="Times New Roman"/>
                <a:cs typeface="Times New Roman"/>
              </a:rPr>
              <a:t>, counting</a:t>
            </a:r>
            <a:r>
              <a:rPr lang="en-US" sz="1600" dirty="0">
                <a:solidFill>
                  <a:srgbClr val="943634"/>
                </a:solidFill>
                <a:latin typeface="Calibri" panose="020F0502020204030204" pitchFamily="34" charset="0"/>
                <a:ea typeface="Times New Roman"/>
                <a:cs typeface="Times New Roman"/>
              </a:rPr>
              <a:t>, and numeric competence</a:t>
            </a:r>
            <a:r>
              <a:rPr lang="en-US" sz="1600" dirty="0" smtClean="0">
                <a:solidFill>
                  <a:srgbClr val="943634"/>
                </a:solidFill>
                <a:latin typeface="Calibri" panose="020F0502020204030204" pitchFamily="34" charset="0"/>
                <a:ea typeface="Times New Roman"/>
                <a:cs typeface="Times New Roman"/>
              </a:rPr>
              <a:t>.</a:t>
            </a:r>
            <a:endParaRPr lang="en-US" sz="1600" dirty="0">
              <a:solidFill>
                <a:srgbClr val="943634"/>
              </a:solidFill>
              <a:latin typeface="Calibri" panose="020F0502020204030204" pitchFamily="34" charset="0"/>
              <a:ea typeface="Times New Roman"/>
              <a:cs typeface="Times New Roman"/>
            </a:endParaRPr>
          </a:p>
          <a:p>
            <a:pPr marL="339725" indent="0">
              <a:spcBef>
                <a:spcPts val="0"/>
              </a:spcBef>
              <a:spcAft>
                <a:spcPts val="1000"/>
              </a:spcAft>
              <a:buClr>
                <a:srgbClr val="9F2936"/>
              </a:buClr>
              <a:buFont typeface="Wingdings"/>
              <a:buNone/>
            </a:pPr>
            <a:r>
              <a:rPr lang="en-US" sz="1600" dirty="0" smtClean="0">
                <a:solidFill>
                  <a:srgbClr val="000000"/>
                </a:solidFill>
                <a:latin typeface="Calibri" panose="020F0502020204030204" pitchFamily="34" charset="0"/>
                <a:ea typeface="Times New Roman"/>
                <a:cs typeface="Times New Roman"/>
              </a:rPr>
              <a:t>Indicators for Children:</a:t>
            </a:r>
            <a:endParaRPr lang="en-US" sz="1600" dirty="0" smtClean="0">
              <a:solidFill>
                <a:prstClr val="black"/>
              </a:solidFill>
              <a:latin typeface="Calibri" panose="020F0502020204030204" pitchFamily="34" charset="0"/>
              <a:ea typeface="Times New Roman"/>
              <a:cs typeface="Times New Roman"/>
            </a:endParaRPr>
          </a:p>
          <a:p>
            <a:pPr lvl="1">
              <a:spcBef>
                <a:spcPts val="0"/>
              </a:spcBef>
              <a:buClr>
                <a:srgbClr val="9F2936">
                  <a:lumMod val="75000"/>
                </a:srgbClr>
              </a:buClr>
              <a:buSzPct val="100000"/>
              <a:buFont typeface="Wingdings" panose="05000000000000000000" pitchFamily="2" charset="2"/>
              <a:buChar char="§"/>
            </a:pPr>
            <a:r>
              <a:rPr lang="en-US" sz="1600" dirty="0">
                <a:solidFill>
                  <a:srgbClr val="000000"/>
                </a:solidFill>
                <a:latin typeface="Calibri" panose="020F0502020204030204" pitchFamily="34" charset="0"/>
                <a:ea typeface="Calibri"/>
                <a:cs typeface="Times New Roman"/>
              </a:rPr>
              <a:t>Uses nonverbal gestures to demonstrate understanding of quantities, e.g. , holds up two fingers to express two of something</a:t>
            </a:r>
          </a:p>
          <a:p>
            <a:pPr lvl="1">
              <a:spcBef>
                <a:spcPts val="0"/>
              </a:spcBef>
              <a:buClr>
                <a:srgbClr val="9F2936">
                  <a:lumMod val="75000"/>
                </a:srgbClr>
              </a:buClr>
              <a:buSzPct val="100000"/>
              <a:buFont typeface="Wingdings" panose="05000000000000000000" pitchFamily="2" charset="2"/>
              <a:buChar char="§"/>
            </a:pPr>
            <a:r>
              <a:rPr lang="en-US" sz="1600" dirty="0">
                <a:solidFill>
                  <a:srgbClr val="000000"/>
                </a:solidFill>
                <a:latin typeface="Calibri" panose="020F0502020204030204" pitchFamily="34" charset="0"/>
                <a:ea typeface="Calibri"/>
                <a:cs typeface="Times New Roman"/>
              </a:rPr>
              <a:t>Begins to use "one", "two", and "three" to identify very small quantities without counting </a:t>
            </a:r>
            <a:r>
              <a:rPr lang="en-US" sz="1600" dirty="0" smtClean="0">
                <a:solidFill>
                  <a:srgbClr val="000000"/>
                </a:solidFill>
                <a:latin typeface="Calibri" panose="020F0502020204030204" pitchFamily="34" charset="0"/>
                <a:ea typeface="Calibri"/>
                <a:cs typeface="Times New Roman"/>
              </a:rPr>
              <a:t>them</a:t>
            </a:r>
          </a:p>
          <a:p>
            <a:pPr lvl="1">
              <a:spcBef>
                <a:spcPts val="0"/>
              </a:spcBef>
              <a:buClr>
                <a:srgbClr val="9F2936">
                  <a:lumMod val="75000"/>
                </a:srgbClr>
              </a:buClr>
              <a:buSzPct val="100000"/>
              <a:buFont typeface="Wingdings" panose="05000000000000000000" pitchFamily="2" charset="2"/>
              <a:buChar char="§"/>
            </a:pPr>
            <a:endParaRPr lang="en-US" sz="1600" dirty="0" smtClean="0">
              <a:solidFill>
                <a:srgbClr val="000000"/>
              </a:solidFill>
              <a:latin typeface="Calibri" panose="020F0502020204030204" pitchFamily="34" charset="0"/>
              <a:ea typeface="Times New Roman"/>
              <a:cs typeface="Times New Roman"/>
            </a:endParaRPr>
          </a:p>
          <a:p>
            <a:pPr marL="365760" lvl="1" indent="0">
              <a:spcBef>
                <a:spcPts val="0"/>
              </a:spcBef>
              <a:buClr>
                <a:srgbClr val="9F2936">
                  <a:lumMod val="75000"/>
                </a:srgbClr>
              </a:buClr>
              <a:buSzPct val="100000"/>
              <a:buFont typeface="Wingdings 2"/>
              <a:buNone/>
            </a:pPr>
            <a:r>
              <a:rPr lang="en-US" sz="1600" dirty="0" smtClean="0">
                <a:solidFill>
                  <a:srgbClr val="943634"/>
                </a:solidFill>
                <a:latin typeface="Calibri" panose="020F0502020204030204" pitchFamily="34" charset="0"/>
                <a:ea typeface="Times New Roman"/>
                <a:cs typeface="Times New Roman"/>
              </a:rPr>
              <a:t>Strategies for Interaction:</a:t>
            </a:r>
          </a:p>
          <a:p>
            <a:pPr marL="365760" lvl="1" indent="0">
              <a:spcBef>
                <a:spcPts val="0"/>
              </a:spcBef>
              <a:buClr>
                <a:srgbClr val="9F2936">
                  <a:lumMod val="75000"/>
                </a:srgbClr>
              </a:buClr>
              <a:buSzPct val="100000"/>
              <a:buFont typeface="Wingdings 2"/>
              <a:buNone/>
            </a:pPr>
            <a:endParaRPr lang="en-US" sz="1600" dirty="0" smtClean="0">
              <a:solidFill>
                <a:prstClr val="black"/>
              </a:solidFill>
              <a:latin typeface="Calibri" panose="020F0502020204030204" pitchFamily="34" charset="0"/>
              <a:ea typeface="Times New Roman"/>
              <a:cs typeface="Times New Roman"/>
            </a:endParaRPr>
          </a:p>
          <a:p>
            <a:pPr lvl="1">
              <a:spcBef>
                <a:spcPts val="0"/>
              </a:spcBef>
              <a:buClr>
                <a:srgbClr val="9F2936">
                  <a:lumMod val="75000"/>
                </a:srgbClr>
              </a:buClr>
              <a:buSzPct val="100000"/>
              <a:buFont typeface="Wingdings" panose="05000000000000000000" pitchFamily="2" charset="2"/>
              <a:buChar char="§"/>
            </a:pPr>
            <a:r>
              <a:rPr lang="en-US" sz="1600" dirty="0">
                <a:solidFill>
                  <a:srgbClr val="943634"/>
                </a:solidFill>
                <a:latin typeface="Calibri" panose="020F0502020204030204" pitchFamily="34" charset="0"/>
                <a:ea typeface="Calibri"/>
                <a:cs typeface="Times New Roman"/>
              </a:rPr>
              <a:t>Use teachable  moments, e.g., ask the child to pass you one crayon from the pile during </a:t>
            </a:r>
            <a:r>
              <a:rPr lang="en-US" sz="1600" dirty="0" smtClean="0">
                <a:solidFill>
                  <a:srgbClr val="943634"/>
                </a:solidFill>
                <a:latin typeface="Calibri" panose="020F0502020204030204" pitchFamily="34" charset="0"/>
                <a:ea typeface="Calibri"/>
                <a:cs typeface="Times New Roman"/>
              </a:rPr>
              <a:t>art</a:t>
            </a:r>
          </a:p>
          <a:p>
            <a:pPr lvl="1">
              <a:spcBef>
                <a:spcPts val="0"/>
              </a:spcBef>
              <a:buClr>
                <a:srgbClr val="9F2936">
                  <a:lumMod val="75000"/>
                </a:srgbClr>
              </a:buClr>
              <a:buSzPct val="100000"/>
              <a:buFont typeface="Wingdings" panose="05000000000000000000" pitchFamily="2" charset="2"/>
              <a:buChar char="§"/>
            </a:pPr>
            <a:r>
              <a:rPr lang="en-US" sz="1600" dirty="0">
                <a:solidFill>
                  <a:srgbClr val="943634"/>
                </a:solidFill>
                <a:latin typeface="Calibri" panose="020F0502020204030204" pitchFamily="34" charset="0"/>
                <a:ea typeface="Calibri"/>
                <a:cs typeface="Times New Roman"/>
              </a:rPr>
              <a:t>Use numerical concepts in everyday activities, e.g., “ Would you like one cracker or two</a:t>
            </a:r>
            <a:r>
              <a:rPr lang="en-US" sz="1600" dirty="0" smtClean="0">
                <a:solidFill>
                  <a:srgbClr val="943634"/>
                </a:solidFill>
                <a:latin typeface="Calibri" panose="020F0502020204030204" pitchFamily="34" charset="0"/>
                <a:ea typeface="Calibri"/>
                <a:cs typeface="Times New Roman"/>
              </a:rPr>
              <a:t>?”</a:t>
            </a:r>
            <a:endParaRPr lang="en-US" sz="1600" dirty="0">
              <a:solidFill>
                <a:srgbClr val="943634"/>
              </a:solidFill>
              <a:latin typeface="Calibri" panose="020F0502020204030204" pitchFamily="34" charset="0"/>
              <a:ea typeface="Calibri"/>
              <a:cs typeface="Times New Roman"/>
            </a:endParaRPr>
          </a:p>
        </p:txBody>
      </p:sp>
    </p:spTree>
    <p:extLst>
      <p:ext uri="{BB962C8B-B14F-4D97-AF65-F5344CB8AC3E}">
        <p14:creationId xmlns:p14="http://schemas.microsoft.com/office/powerpoint/2010/main" val="9123164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latin typeface="Franklin Gothic Medium" panose="020B0603020102020204" pitchFamily="34" charset="0"/>
                <a:cs typeface="Arial" panose="020B0604020202020204" pitchFamily="34" charset="0"/>
              </a:rPr>
              <a:t>Guidelines in Action Summary</a:t>
            </a:r>
            <a:endParaRPr lang="en-US" dirty="0">
              <a:solidFill>
                <a:schemeClr val="accent2">
                  <a:lumMod val="50000"/>
                </a:schemeClr>
              </a:solidFill>
              <a:latin typeface="Franklin Gothic Medium" panose="020B0603020102020204" pitchFamily="34" charset="0"/>
              <a:cs typeface="Arial" panose="020B0604020202020204" pitchFamily="34" charset="0"/>
            </a:endParaRPr>
          </a:p>
        </p:txBody>
      </p:sp>
      <p:sp>
        <p:nvSpPr>
          <p:cNvPr id="3" name="Content Placeholder 2"/>
          <p:cNvSpPr>
            <a:spLocks noGrp="1"/>
          </p:cNvSpPr>
          <p:nvPr>
            <p:ph sz="quarter" idx="1"/>
          </p:nvPr>
        </p:nvSpPr>
        <p:spPr>
          <a:xfrm>
            <a:off x="816864" y="1600200"/>
            <a:ext cx="10871200" cy="5257800"/>
          </a:xfrm>
        </p:spPr>
        <p:txBody>
          <a:bodyPr anchor="ctr">
            <a:normAutofit/>
          </a:bodyPr>
          <a:lstStyle/>
          <a:p>
            <a:pPr>
              <a:spcBef>
                <a:spcPts val="0"/>
              </a:spcBef>
              <a:spcAft>
                <a:spcPts val="3000"/>
              </a:spcAft>
              <a:buClr>
                <a:schemeClr val="accent2">
                  <a:lumMod val="75000"/>
                </a:schemeClr>
              </a:buClr>
              <a:buSzPct val="100000"/>
              <a:buFont typeface="Wingdings" panose="05000000000000000000" pitchFamily="2" charset="2"/>
              <a:buChar char="§"/>
            </a:pPr>
            <a:r>
              <a:rPr lang="en-US" sz="2800" dirty="0" smtClean="0">
                <a:latin typeface="Franklin Gothic Medium" panose="020B0603020102020204" pitchFamily="34" charset="0"/>
                <a:cs typeface="Arial" panose="020B0604020202020204" pitchFamily="34" charset="0"/>
              </a:rPr>
              <a:t>Observation of young children’s development is critical in home visiting programs</a:t>
            </a:r>
          </a:p>
          <a:p>
            <a:pPr>
              <a:spcBef>
                <a:spcPts val="0"/>
              </a:spcBef>
              <a:spcAft>
                <a:spcPts val="3000"/>
              </a:spcAft>
              <a:buClr>
                <a:schemeClr val="accent2">
                  <a:lumMod val="75000"/>
                </a:schemeClr>
              </a:buClr>
              <a:buSzPct val="100000"/>
              <a:buFont typeface="Wingdings" panose="05000000000000000000" pitchFamily="2" charset="2"/>
              <a:buChar char="§"/>
            </a:pPr>
            <a:r>
              <a:rPr lang="en-US" sz="2800" dirty="0" smtClean="0">
                <a:latin typeface="Franklin Gothic Medium" panose="020B0603020102020204" pitchFamily="34" charset="0"/>
                <a:cs typeface="Arial" panose="020B0604020202020204" pitchFamily="34" charset="0"/>
              </a:rPr>
              <a:t>Document behavior of the child or groups of children</a:t>
            </a:r>
          </a:p>
          <a:p>
            <a:pPr>
              <a:spcBef>
                <a:spcPts val="0"/>
              </a:spcBef>
              <a:spcAft>
                <a:spcPts val="3000"/>
              </a:spcAft>
              <a:buClr>
                <a:schemeClr val="accent2">
                  <a:lumMod val="75000"/>
                </a:schemeClr>
              </a:buClr>
              <a:buSzPct val="100000"/>
              <a:buFont typeface="Wingdings" panose="05000000000000000000" pitchFamily="2" charset="2"/>
              <a:buChar char="§"/>
            </a:pPr>
            <a:r>
              <a:rPr lang="en-US" sz="2800" dirty="0" smtClean="0">
                <a:latin typeface="Franklin Gothic Medium" panose="020B0603020102020204" pitchFamily="34" charset="0"/>
                <a:cs typeface="Arial" panose="020B0604020202020204" pitchFamily="34" charset="0"/>
              </a:rPr>
              <a:t>Utilize resources available </a:t>
            </a:r>
          </a:p>
          <a:p>
            <a:pPr>
              <a:spcBef>
                <a:spcPts val="0"/>
              </a:spcBef>
              <a:spcAft>
                <a:spcPts val="3000"/>
              </a:spcAft>
              <a:buClr>
                <a:schemeClr val="accent2">
                  <a:lumMod val="75000"/>
                </a:schemeClr>
              </a:buClr>
              <a:buSzPct val="100000"/>
              <a:buFont typeface="Wingdings" panose="05000000000000000000" pitchFamily="2" charset="2"/>
              <a:buChar char="§"/>
            </a:pPr>
            <a:r>
              <a:rPr lang="en-US" sz="2800" dirty="0" smtClean="0">
                <a:latin typeface="Franklin Gothic Medium" panose="020B0603020102020204" pitchFamily="34" charset="0"/>
                <a:cs typeface="Arial" panose="020B0604020202020204" pitchFamily="34" charset="0"/>
              </a:rPr>
              <a:t>Practice Makes Better…A better opportunity for young children to become successful contributors to our workforce and society!</a:t>
            </a:r>
            <a:endParaRPr lang="en-US" sz="2800" dirty="0">
              <a:latin typeface="Franklin Gothic Medium" panose="020B0603020102020204" pitchFamily="34" charset="0"/>
              <a:cs typeface="Arial" panose="020B0604020202020204" pitchFamily="34" charset="0"/>
            </a:endParaRPr>
          </a:p>
        </p:txBody>
      </p:sp>
    </p:spTree>
    <p:extLst>
      <p:ext uri="{BB962C8B-B14F-4D97-AF65-F5344CB8AC3E}">
        <p14:creationId xmlns:p14="http://schemas.microsoft.com/office/powerpoint/2010/main" val="921117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accent2">
                    <a:lumMod val="50000"/>
                  </a:schemeClr>
                </a:solidFill>
                <a:latin typeface="Franklin Gothic Medium" panose="020B0603020102020204" pitchFamily="34" charset="0"/>
                <a:cs typeface="Arial" panose="020B0604020202020204" pitchFamily="34" charset="0"/>
              </a:rPr>
              <a:t>The IELG </a:t>
            </a:r>
            <a:r>
              <a:rPr lang="en-US" dirty="0" smtClean="0">
                <a:solidFill>
                  <a:schemeClr val="accent2">
                    <a:lumMod val="50000"/>
                  </a:schemeClr>
                </a:solidFill>
                <a:latin typeface="Franklin Gothic Medium" panose="020B0603020102020204" pitchFamily="34" charset="0"/>
                <a:cs typeface="Arial" panose="020B0604020202020204" pitchFamily="34" charset="0"/>
              </a:rPr>
              <a:t>and Resource Toolkit </a:t>
            </a:r>
            <a:endParaRPr lang="en-US" dirty="0">
              <a:solidFill>
                <a:schemeClr val="accent2">
                  <a:lumMod val="50000"/>
                </a:schemeClr>
              </a:solidFill>
              <a:latin typeface="Franklin Gothic Medium" panose="020B0603020102020204" pitchFamily="34" charset="0"/>
              <a:cs typeface="Arial" panose="020B0604020202020204" pitchFamily="34" charset="0"/>
            </a:endParaRPr>
          </a:p>
        </p:txBody>
      </p:sp>
      <p:pic>
        <p:nvPicPr>
          <p:cNvPr id="12290" name="Picture 2" descr="G:\_In process\Pat Brady video\TOT images\HoldingSo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53250" y="1524000"/>
            <a:ext cx="5238750" cy="5334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sz="quarter" idx="1"/>
          </p:nvPr>
        </p:nvSpPr>
        <p:spPr>
          <a:xfrm>
            <a:off x="681398" y="1527630"/>
            <a:ext cx="5979047" cy="5257800"/>
          </a:xfrm>
        </p:spPr>
        <p:txBody>
          <a:bodyPr anchor="ctr">
            <a:normAutofit/>
          </a:bodyPr>
          <a:lstStyle/>
          <a:p>
            <a:pPr>
              <a:spcBef>
                <a:spcPts val="0"/>
              </a:spcBef>
              <a:spcAft>
                <a:spcPts val="3000"/>
              </a:spcAft>
              <a:buClr>
                <a:schemeClr val="accent2">
                  <a:lumMod val="75000"/>
                </a:schemeClr>
              </a:buClr>
              <a:buSzPct val="100000"/>
              <a:buFont typeface="Wingdings" panose="05000000000000000000" pitchFamily="2" charset="2"/>
              <a:buChar char="§"/>
            </a:pPr>
            <a:r>
              <a:rPr lang="en-US" sz="2800" i="1" dirty="0">
                <a:latin typeface="Franklin Gothic Medium" panose="020B0603020102020204" pitchFamily="34" charset="0"/>
                <a:cs typeface="Arial" panose="020B0604020202020204" pitchFamily="34" charset="0"/>
              </a:rPr>
              <a:t>Illinois Early Learning </a:t>
            </a:r>
            <a:r>
              <a:rPr lang="en-US" sz="2800" i="1" dirty="0" smtClean="0">
                <a:latin typeface="Franklin Gothic Medium" panose="020B0603020102020204" pitchFamily="34" charset="0"/>
                <a:cs typeface="Arial" panose="020B0604020202020204" pitchFamily="34" charset="0"/>
              </a:rPr>
              <a:t>Guidelines</a:t>
            </a:r>
            <a:endParaRPr lang="en-US" sz="2800" i="1" dirty="0">
              <a:latin typeface="Franklin Gothic Medium" panose="020B0603020102020204" pitchFamily="34" charset="0"/>
              <a:cs typeface="Arial" panose="020B0604020202020204" pitchFamily="34" charset="0"/>
            </a:endParaRPr>
          </a:p>
          <a:p>
            <a:pPr>
              <a:spcBef>
                <a:spcPts val="0"/>
              </a:spcBef>
              <a:spcAft>
                <a:spcPts val="3000"/>
              </a:spcAft>
              <a:buClr>
                <a:schemeClr val="accent2">
                  <a:lumMod val="75000"/>
                </a:schemeClr>
              </a:buClr>
              <a:buSzPct val="100000"/>
              <a:buFont typeface="Wingdings" panose="05000000000000000000" pitchFamily="2" charset="2"/>
              <a:buChar char="§"/>
            </a:pPr>
            <a:r>
              <a:rPr lang="en-US" sz="2800" dirty="0" smtClean="0">
                <a:latin typeface="Franklin Gothic Medium" panose="020B0603020102020204" pitchFamily="34" charset="0"/>
                <a:cs typeface="Arial" panose="020B0604020202020204" pitchFamily="34" charset="0"/>
              </a:rPr>
              <a:t>Flow </a:t>
            </a:r>
            <a:r>
              <a:rPr lang="en-US" sz="2800" dirty="0">
                <a:latin typeface="Franklin Gothic Medium" panose="020B0603020102020204" pitchFamily="34" charset="0"/>
                <a:cs typeface="Arial" panose="020B0604020202020204" pitchFamily="34" charset="0"/>
              </a:rPr>
              <a:t>Chart for Implementation of the </a:t>
            </a:r>
            <a:r>
              <a:rPr lang="en-US" sz="2800" dirty="0" smtClean="0">
                <a:latin typeface="Franklin Gothic Medium" panose="020B0603020102020204" pitchFamily="34" charset="0"/>
                <a:cs typeface="Arial" panose="020B0604020202020204" pitchFamily="34" charset="0"/>
              </a:rPr>
              <a:t>IELG</a:t>
            </a:r>
          </a:p>
          <a:p>
            <a:pPr>
              <a:spcBef>
                <a:spcPts val="0"/>
              </a:spcBef>
              <a:spcAft>
                <a:spcPts val="3000"/>
              </a:spcAft>
              <a:buClr>
                <a:schemeClr val="accent2">
                  <a:lumMod val="75000"/>
                </a:schemeClr>
              </a:buClr>
              <a:buSzPct val="100000"/>
              <a:buFont typeface="Wingdings" panose="05000000000000000000" pitchFamily="2" charset="2"/>
              <a:buChar char="§"/>
            </a:pPr>
            <a:r>
              <a:rPr lang="en-US" sz="2800" dirty="0">
                <a:latin typeface="Franklin Gothic Medium" panose="020B0603020102020204" pitchFamily="34" charset="0"/>
                <a:cs typeface="Arial" panose="020B0604020202020204" pitchFamily="34" charset="0"/>
              </a:rPr>
              <a:t>Focused Teaching Cycle</a:t>
            </a:r>
          </a:p>
          <a:p>
            <a:pPr>
              <a:spcBef>
                <a:spcPts val="0"/>
              </a:spcBef>
              <a:spcAft>
                <a:spcPts val="3000"/>
              </a:spcAft>
              <a:buClr>
                <a:schemeClr val="accent2">
                  <a:lumMod val="75000"/>
                </a:schemeClr>
              </a:buClr>
              <a:buSzPct val="100000"/>
              <a:buFont typeface="Wingdings" panose="05000000000000000000" pitchFamily="2" charset="2"/>
              <a:buChar char="§"/>
            </a:pPr>
            <a:r>
              <a:rPr lang="en-US" sz="2800" dirty="0" smtClean="0">
                <a:latin typeface="Franklin Gothic Medium" panose="020B0603020102020204" pitchFamily="34" charset="0"/>
                <a:cs typeface="Arial" panose="020B0604020202020204" pitchFamily="34" charset="0"/>
              </a:rPr>
              <a:t>Observation Documentation</a:t>
            </a:r>
            <a:endParaRPr lang="en-US" sz="2800" dirty="0">
              <a:latin typeface="Franklin Gothic Medium" panose="020B0603020102020204" pitchFamily="34" charset="0"/>
              <a:cs typeface="Arial" panose="020B0604020202020204" pitchFamily="34" charset="0"/>
            </a:endParaRPr>
          </a:p>
        </p:txBody>
      </p:sp>
    </p:spTree>
    <p:extLst>
      <p:ext uri="{BB962C8B-B14F-4D97-AF65-F5344CB8AC3E}">
        <p14:creationId xmlns:p14="http://schemas.microsoft.com/office/powerpoint/2010/main" val="5004645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lumMod val="50000"/>
                  </a:schemeClr>
                </a:solidFill>
                <a:latin typeface="Franklin Gothic Medium" panose="020B0603020102020204" pitchFamily="34" charset="0"/>
                <a:cs typeface="Arial" panose="020B0604020202020204" pitchFamily="34" charset="0"/>
              </a:rPr>
              <a:t>Your Action Plan!</a:t>
            </a:r>
            <a:endParaRPr lang="en-US" dirty="0">
              <a:solidFill>
                <a:schemeClr val="accent2">
                  <a:lumMod val="50000"/>
                </a:schemeClr>
              </a:solidFill>
              <a:latin typeface="Franklin Gothic Medium" panose="020B0603020102020204" pitchFamily="34" charset="0"/>
              <a:cs typeface="Arial" panose="020B0604020202020204" pitchFamily="34" charset="0"/>
            </a:endParaRPr>
          </a:p>
        </p:txBody>
      </p:sp>
      <p:sp>
        <p:nvSpPr>
          <p:cNvPr id="3" name="Content Placeholder 2"/>
          <p:cNvSpPr>
            <a:spLocks noGrp="1"/>
          </p:cNvSpPr>
          <p:nvPr>
            <p:ph sz="quarter" idx="1"/>
          </p:nvPr>
        </p:nvSpPr>
        <p:spPr>
          <a:xfrm>
            <a:off x="0" y="1600200"/>
            <a:ext cx="6186311" cy="5257800"/>
          </a:xfrm>
        </p:spPr>
        <p:txBody>
          <a:bodyPr anchor="ctr">
            <a:normAutofit/>
          </a:bodyPr>
          <a:lstStyle/>
          <a:p>
            <a:pPr marL="0" indent="0" algn="ctr">
              <a:buNone/>
            </a:pPr>
            <a:r>
              <a:rPr lang="en-US" sz="2800" dirty="0" smtClean="0">
                <a:latin typeface="Franklin Gothic Medium" panose="020B0603020102020204" pitchFamily="34" charset="0"/>
                <a:cs typeface="Arial" panose="020B0604020202020204" pitchFamily="34" charset="0"/>
              </a:rPr>
              <a:t>IMPLEMENTATION</a:t>
            </a:r>
          </a:p>
          <a:p>
            <a:pPr marL="0" indent="0" algn="ctr">
              <a:buNone/>
            </a:pPr>
            <a:r>
              <a:rPr lang="en-US" sz="2800" dirty="0" smtClean="0">
                <a:latin typeface="Franklin Gothic Medium" panose="020B0603020102020204" pitchFamily="34" charset="0"/>
                <a:cs typeface="Arial" panose="020B0604020202020204" pitchFamily="34" charset="0"/>
              </a:rPr>
              <a:t>STRATEGIES</a:t>
            </a:r>
            <a:endParaRPr lang="en-US" sz="2800" dirty="0">
              <a:latin typeface="Franklin Gothic Medium" panose="020B0603020102020204" pitchFamily="34" charset="0"/>
              <a:cs typeface="Arial" panose="020B0604020202020204" pitchFamily="34" charset="0"/>
            </a:endParaRPr>
          </a:p>
        </p:txBody>
      </p:sp>
      <p:pic>
        <p:nvPicPr>
          <p:cNvPr id="16386" name="Picture 2" descr="G:\_In process\Pat Brady video\TOT images\ActionPl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20543" y="2294114"/>
            <a:ext cx="55340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300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pPr algn="ctr"/>
            <a:r>
              <a:rPr lang="en-US" sz="4000" dirty="0" smtClean="0">
                <a:latin typeface="Franklin Gothic Medium" panose="020B0603020102020204" pitchFamily="34" charset="0"/>
                <a:cs typeface="Arial" panose="020B0604020202020204" pitchFamily="34" charset="0"/>
              </a:rPr>
              <a:t>WELCOME!</a:t>
            </a:r>
            <a:endParaRPr lang="en-US" sz="4000" dirty="0">
              <a:latin typeface="Franklin Gothic Medium" panose="020B0603020102020204" pitchFamily="34" charset="0"/>
              <a:cs typeface="Arial" panose="020B0604020202020204" pitchFamily="34" charset="0"/>
            </a:endParaRPr>
          </a:p>
        </p:txBody>
      </p:sp>
      <p:sp>
        <p:nvSpPr>
          <p:cNvPr id="4" name="TextBox 3"/>
          <p:cNvSpPr txBox="1"/>
          <p:nvPr/>
        </p:nvSpPr>
        <p:spPr>
          <a:xfrm>
            <a:off x="0" y="650378"/>
            <a:ext cx="8195733" cy="4216539"/>
          </a:xfrm>
          <a:prstGeom prst="rect">
            <a:avLst/>
          </a:prstGeom>
          <a:noFill/>
        </p:spPr>
        <p:txBody>
          <a:bodyPr wrap="square" rtlCol="0">
            <a:spAutoFit/>
          </a:bodyPr>
          <a:lstStyle/>
          <a:p>
            <a:pPr algn="ctr"/>
            <a:r>
              <a:rPr lang="en-US" sz="6000" dirty="0" smtClean="0">
                <a:solidFill>
                  <a:srgbClr val="9F2936">
                    <a:lumMod val="50000"/>
                  </a:srgbClr>
                </a:solidFill>
                <a:latin typeface="Franklin Gothic Medium" panose="020B0603020102020204" pitchFamily="34" charset="0"/>
                <a:cs typeface="Arial" panose="020B0604020202020204" pitchFamily="34" charset="0"/>
              </a:rPr>
              <a:t>ILLINOIS</a:t>
            </a:r>
          </a:p>
          <a:p>
            <a:pPr algn="ctr"/>
            <a:r>
              <a:rPr lang="en-US" sz="6000" dirty="0" smtClean="0">
                <a:solidFill>
                  <a:srgbClr val="9F2936">
                    <a:lumMod val="50000"/>
                  </a:srgbClr>
                </a:solidFill>
                <a:latin typeface="Franklin Gothic Medium" panose="020B0603020102020204" pitchFamily="34" charset="0"/>
                <a:cs typeface="Arial" panose="020B0604020202020204" pitchFamily="34" charset="0"/>
              </a:rPr>
              <a:t>EARLY LEARNING</a:t>
            </a:r>
          </a:p>
          <a:p>
            <a:pPr algn="ctr"/>
            <a:r>
              <a:rPr lang="en-US" sz="6000" dirty="0" smtClean="0">
                <a:solidFill>
                  <a:srgbClr val="9F2936">
                    <a:lumMod val="50000"/>
                  </a:srgbClr>
                </a:solidFill>
                <a:latin typeface="Franklin Gothic Medium" panose="020B0603020102020204" pitchFamily="34" charset="0"/>
                <a:cs typeface="Arial" panose="020B0604020202020204" pitchFamily="34" charset="0"/>
              </a:rPr>
              <a:t>GUIDELINES</a:t>
            </a:r>
            <a:r>
              <a:rPr lang="en-US" sz="4400" dirty="0" smtClean="0">
                <a:solidFill>
                  <a:srgbClr val="9F2936">
                    <a:lumMod val="50000"/>
                  </a:srgbClr>
                </a:solidFill>
                <a:latin typeface="Franklin Gothic Medium" panose="020B0603020102020204" pitchFamily="34" charset="0"/>
                <a:cs typeface="Arial" panose="020B0604020202020204" pitchFamily="34" charset="0"/>
              </a:rPr>
              <a:t/>
            </a:r>
            <a:br>
              <a:rPr lang="en-US" sz="4400" dirty="0" smtClean="0">
                <a:solidFill>
                  <a:srgbClr val="9F2936">
                    <a:lumMod val="50000"/>
                  </a:srgbClr>
                </a:solidFill>
                <a:latin typeface="Franklin Gothic Medium" panose="020B0603020102020204" pitchFamily="34" charset="0"/>
                <a:cs typeface="Arial" panose="020B0604020202020204" pitchFamily="34" charset="0"/>
              </a:rPr>
            </a:br>
            <a:r>
              <a:rPr lang="en-US" sz="4400" dirty="0" smtClean="0">
                <a:solidFill>
                  <a:srgbClr val="9F2936">
                    <a:lumMod val="50000"/>
                  </a:srgbClr>
                </a:solidFill>
                <a:latin typeface="Franklin Gothic Medium" panose="020B0603020102020204" pitchFamily="34" charset="0"/>
                <a:cs typeface="Arial" panose="020B0604020202020204" pitchFamily="34" charset="0"/>
              </a:rPr>
              <a:t> </a:t>
            </a:r>
            <a:br>
              <a:rPr lang="en-US" sz="4400" dirty="0" smtClean="0">
                <a:solidFill>
                  <a:srgbClr val="9F2936">
                    <a:lumMod val="50000"/>
                  </a:srgbClr>
                </a:solidFill>
                <a:latin typeface="Franklin Gothic Medium" panose="020B0603020102020204" pitchFamily="34" charset="0"/>
                <a:cs typeface="Arial" panose="020B0604020202020204" pitchFamily="34" charset="0"/>
              </a:rPr>
            </a:br>
            <a:r>
              <a:rPr lang="en-US" sz="4400" i="1" dirty="0" smtClean="0">
                <a:solidFill>
                  <a:srgbClr val="9F2936">
                    <a:lumMod val="50000"/>
                  </a:srgbClr>
                </a:solidFill>
                <a:latin typeface="Franklin Gothic Medium" panose="020B0603020102020204" pitchFamily="34" charset="0"/>
                <a:cs typeface="Arial" panose="020B0604020202020204" pitchFamily="34" charset="0"/>
              </a:rPr>
              <a:t>For Home Visitors</a:t>
            </a:r>
            <a:endParaRPr lang="en-US" sz="3600" dirty="0">
              <a:solidFill>
                <a:srgbClr val="9F2936">
                  <a:lumMod val="50000"/>
                </a:srgbClr>
              </a:solidFill>
              <a:latin typeface="Franklin Gothic Medium" panose="020B06030201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95733" y="-340"/>
            <a:ext cx="3996267" cy="6025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53213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latin typeface="Franklin Gothic Medium" panose="020B0603020102020204" pitchFamily="34" charset="0"/>
                <a:cs typeface="Arial" panose="020B0604020202020204" pitchFamily="34" charset="0"/>
              </a:rPr>
              <a:t>Reflection and Evaluation</a:t>
            </a:r>
            <a:endParaRPr lang="en-US" dirty="0">
              <a:solidFill>
                <a:schemeClr val="accent2">
                  <a:lumMod val="50000"/>
                </a:schemeClr>
              </a:solidFill>
              <a:latin typeface="Franklin Gothic Medium" panose="020B0603020102020204" pitchFamily="34" charset="0"/>
              <a:cs typeface="Arial" panose="020B0604020202020204" pitchFamily="34" charset="0"/>
            </a:endParaRPr>
          </a:p>
        </p:txBody>
      </p:sp>
      <p:pic>
        <p:nvPicPr>
          <p:cNvPr id="1084" name="Picture 60" descr="G:\_In process\Janelle eBook\Home-Based\images\610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5725" y="1524000"/>
            <a:ext cx="4486275" cy="5334000"/>
          </a:xfrm>
          <a:prstGeom prst="rect">
            <a:avLst/>
          </a:prstGeom>
          <a:noFill/>
          <a:extLst>
            <a:ext uri="{909E8E84-426E-40DD-AFC4-6F175D3DCCD1}">
              <a14:hiddenFill xmlns:a14="http://schemas.microsoft.com/office/drawing/2010/main">
                <a:solidFill>
                  <a:srgbClr val="FFFFFF"/>
                </a:solidFill>
              </a14:hiddenFill>
            </a:ext>
          </a:extLst>
        </p:spPr>
      </p:pic>
      <p:pic>
        <p:nvPicPr>
          <p:cNvPr id="1171" name="Picture 147" descr="G:\_In process\Janelle eBook\Home-Based\images\Training evaluation - Participa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9951" y="1709737"/>
            <a:ext cx="3838576" cy="496252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4047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smtClean="0"/>
          </a:p>
          <a:p>
            <a:endParaRPr lang="en-US" dirty="0"/>
          </a:p>
        </p:txBody>
      </p:sp>
      <p:sp>
        <p:nvSpPr>
          <p:cNvPr id="3" name="Title 2"/>
          <p:cNvSpPr>
            <a:spLocks noGrp="1"/>
          </p:cNvSpPr>
          <p:nvPr>
            <p:ph type="title"/>
          </p:nvPr>
        </p:nvSpPr>
        <p:spPr>
          <a:xfrm>
            <a:off x="1828800" y="1600200"/>
            <a:ext cx="10363200" cy="990600"/>
          </a:xfrm>
        </p:spPr>
        <p:txBody>
          <a:bodyPr/>
          <a:lstStyle/>
          <a:p>
            <a:pPr algn="ctr"/>
            <a:r>
              <a:rPr lang="en-US" dirty="0" smtClean="0">
                <a:latin typeface="Franklin Gothic Medium" panose="020B0603020102020204" pitchFamily="34" charset="0"/>
                <a:cs typeface="Arial" panose="020B0604020202020204" pitchFamily="34" charset="0"/>
              </a:rPr>
              <a:t>THANK YOU FOR YOUR PARTICIPATION!!!!</a:t>
            </a:r>
            <a:endParaRPr lang="en-US" dirty="0">
              <a:latin typeface="Franklin Gothic Medium" panose="020B0603020102020204" pitchFamily="34" charset="0"/>
              <a:cs typeface="Arial" panose="020B0604020202020204" pitchFamily="34" charset="0"/>
            </a:endParaRPr>
          </a:p>
        </p:txBody>
      </p:sp>
      <p:pic>
        <p:nvPicPr>
          <p:cNvPr id="4" name="Picture 2" descr="G:\_In process\Pat Brady video\TOT images\GoodbyeKisse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15444" y="2600325"/>
            <a:ext cx="6361113"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808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lumMod val="50000"/>
                  </a:schemeClr>
                </a:solidFill>
                <a:latin typeface="Franklin Gothic Medium" panose="020B0603020102020204" pitchFamily="34" charset="0"/>
                <a:cs typeface="Arial" panose="020B0604020202020204" pitchFamily="34" charset="0"/>
              </a:rPr>
              <a:t>                          IELG Agenda</a:t>
            </a:r>
            <a:endParaRPr lang="en-US" dirty="0">
              <a:solidFill>
                <a:schemeClr val="accent2">
                  <a:lumMod val="50000"/>
                </a:schemeClr>
              </a:solidFill>
              <a:latin typeface="Franklin Gothic Medium" panose="020B0603020102020204" pitchFamily="34" charset="0"/>
              <a:cs typeface="Arial" panose="020B0604020202020204" pitchFamily="34" charset="0"/>
            </a:endParaRPr>
          </a:p>
        </p:txBody>
      </p:sp>
      <p:sp>
        <p:nvSpPr>
          <p:cNvPr id="4" name="Content Placeholder 2"/>
          <p:cNvSpPr>
            <a:spLocks noGrp="1"/>
          </p:cNvSpPr>
          <p:nvPr>
            <p:ph sz="quarter" idx="1"/>
          </p:nvPr>
        </p:nvSpPr>
        <p:spPr>
          <a:xfrm>
            <a:off x="371959" y="1521178"/>
            <a:ext cx="11515241" cy="5236084"/>
          </a:xfrm>
        </p:spPr>
        <p:txBody>
          <a:bodyPr anchor="ctr">
            <a:noAutofit/>
          </a:bodyPr>
          <a:lstStyle/>
          <a:p>
            <a:pPr marL="1771650" lvl="1" indent="-1771650">
              <a:buNone/>
              <a:tabLst>
                <a:tab pos="1196975" algn="r"/>
              </a:tabLst>
            </a:pPr>
            <a:r>
              <a:rPr lang="en-US" sz="2800" dirty="0" smtClean="0">
                <a:latin typeface="Franklin Gothic Medium" panose="020B0603020102020204" pitchFamily="34" charset="0"/>
                <a:cs typeface="Arial" panose="020B0604020202020204" pitchFamily="34" charset="0"/>
              </a:rPr>
              <a:t>	</a:t>
            </a:r>
            <a:r>
              <a:rPr lang="en-US" sz="2800" dirty="0">
                <a:latin typeface="Franklin Gothic Medium" panose="020B0603020102020204" pitchFamily="34" charset="0"/>
                <a:cs typeface="Arial" panose="020B0604020202020204" pitchFamily="34" charset="0"/>
              </a:rPr>
              <a:t>	Welcome and </a:t>
            </a:r>
            <a:r>
              <a:rPr lang="en-US" sz="2800" dirty="0" smtClean="0">
                <a:latin typeface="Franklin Gothic Medium" panose="020B0603020102020204" pitchFamily="34" charset="0"/>
                <a:cs typeface="Arial" panose="020B0604020202020204" pitchFamily="34" charset="0"/>
              </a:rPr>
              <a:t>Introductions</a:t>
            </a:r>
          </a:p>
          <a:p>
            <a:pPr marL="1771650" lvl="1" indent="-1771650">
              <a:buNone/>
              <a:tabLst>
                <a:tab pos="1196975" algn="r"/>
              </a:tabLst>
            </a:pPr>
            <a:r>
              <a:rPr lang="en-US" sz="2800" dirty="0">
                <a:latin typeface="Franklin Gothic Medium" panose="020B0603020102020204" pitchFamily="34" charset="0"/>
                <a:cs typeface="Arial" panose="020B0604020202020204" pitchFamily="34" charset="0"/>
              </a:rPr>
              <a:t>	</a:t>
            </a:r>
            <a:r>
              <a:rPr lang="en-US" sz="2800" dirty="0" smtClean="0">
                <a:latin typeface="Franklin Gothic Medium" panose="020B0603020102020204" pitchFamily="34" charset="0"/>
                <a:cs typeface="Arial" panose="020B0604020202020204" pitchFamily="34" charset="0"/>
              </a:rPr>
              <a:t>	</a:t>
            </a:r>
            <a:r>
              <a:rPr lang="en-US" sz="2800" dirty="0">
                <a:latin typeface="Franklin Gothic Medium" panose="020B0603020102020204" pitchFamily="34" charset="0"/>
                <a:cs typeface="Arial" panose="020B0604020202020204" pitchFamily="34" charset="0"/>
              </a:rPr>
              <a:t>I</a:t>
            </a:r>
            <a:r>
              <a:rPr lang="en-US" sz="2800" dirty="0" smtClean="0">
                <a:latin typeface="Franklin Gothic Medium" panose="020B0603020102020204" pitchFamily="34" charset="0"/>
                <a:cs typeface="Arial" panose="020B0604020202020204" pitchFamily="34" charset="0"/>
              </a:rPr>
              <a:t>llinois Standards Orientation</a:t>
            </a:r>
          </a:p>
          <a:p>
            <a:pPr marL="1771650" lvl="1" indent="-1771650">
              <a:buNone/>
              <a:tabLst>
                <a:tab pos="1196975" algn="r"/>
              </a:tabLst>
            </a:pPr>
            <a:r>
              <a:rPr lang="en-US" sz="2800" dirty="0" smtClean="0">
                <a:latin typeface="Franklin Gothic Medium" panose="020B0603020102020204" pitchFamily="34" charset="0"/>
                <a:cs typeface="Arial" panose="020B0604020202020204" pitchFamily="34" charset="0"/>
              </a:rPr>
              <a:t>		Introduction to the </a:t>
            </a:r>
            <a:r>
              <a:rPr lang="en-US" sz="2800" i="1" dirty="0" smtClean="0">
                <a:latin typeface="Franklin Gothic Medium" panose="020B0603020102020204" pitchFamily="34" charset="0"/>
                <a:cs typeface="Arial" panose="020B0604020202020204" pitchFamily="34" charset="0"/>
              </a:rPr>
              <a:t>Illinois Early Learning Guidelines (IELG)</a:t>
            </a:r>
          </a:p>
          <a:p>
            <a:pPr marL="1771650" lvl="1" indent="-1771650">
              <a:buNone/>
              <a:tabLst>
                <a:tab pos="1196975" algn="r"/>
              </a:tabLst>
            </a:pPr>
            <a:r>
              <a:rPr lang="en-US" sz="2800" dirty="0" smtClean="0">
                <a:latin typeface="Franklin Gothic Medium" panose="020B0603020102020204" pitchFamily="34" charset="0"/>
                <a:cs typeface="Arial" panose="020B0604020202020204" pitchFamily="34" charset="0"/>
              </a:rPr>
              <a:t>		</a:t>
            </a:r>
            <a:r>
              <a:rPr lang="en-US" sz="2800" i="1" dirty="0" smtClean="0">
                <a:latin typeface="Franklin Gothic Medium" panose="020B0603020102020204" pitchFamily="34" charset="0"/>
                <a:cs typeface="Arial" panose="020B0604020202020204" pitchFamily="34" charset="0"/>
              </a:rPr>
              <a:t>IELG </a:t>
            </a:r>
            <a:r>
              <a:rPr lang="en-US" sz="2800" dirty="0" smtClean="0">
                <a:latin typeface="Franklin Gothic Medium" panose="020B0603020102020204" pitchFamily="34" charset="0"/>
                <a:cs typeface="Arial" panose="020B0604020202020204" pitchFamily="34" charset="0"/>
              </a:rPr>
              <a:t>in Action</a:t>
            </a:r>
          </a:p>
          <a:p>
            <a:pPr marL="1771650" lvl="1" indent="-1771650">
              <a:buNone/>
              <a:tabLst>
                <a:tab pos="1196975" algn="r"/>
              </a:tabLst>
            </a:pPr>
            <a:r>
              <a:rPr lang="en-US" sz="2800" dirty="0" smtClean="0">
                <a:latin typeface="Franklin Gothic Medium" panose="020B0603020102020204" pitchFamily="34" charset="0"/>
                <a:cs typeface="Arial" panose="020B0604020202020204" pitchFamily="34" charset="0"/>
              </a:rPr>
              <a:t>		Practice!</a:t>
            </a:r>
          </a:p>
          <a:p>
            <a:pPr marL="1771650" lvl="1" indent="-1771650">
              <a:buNone/>
              <a:tabLst>
                <a:tab pos="1196975" algn="r"/>
              </a:tabLst>
            </a:pPr>
            <a:r>
              <a:rPr lang="en-US" sz="2800" dirty="0">
                <a:latin typeface="Franklin Gothic Medium" panose="020B0603020102020204" pitchFamily="34" charset="0"/>
                <a:cs typeface="Arial" panose="020B0604020202020204" pitchFamily="34" charset="0"/>
              </a:rPr>
              <a:t>	</a:t>
            </a:r>
            <a:r>
              <a:rPr lang="en-US" sz="2800" dirty="0" smtClean="0">
                <a:latin typeface="Franklin Gothic Medium" panose="020B0603020102020204" pitchFamily="34" charset="0"/>
                <a:cs typeface="Arial" panose="020B0604020202020204" pitchFamily="34" charset="0"/>
              </a:rPr>
              <a:t>	Guidelines in Action Summary</a:t>
            </a:r>
          </a:p>
          <a:p>
            <a:pPr marL="1771650" lvl="1" indent="-1771650">
              <a:buNone/>
              <a:tabLst>
                <a:tab pos="1196975" algn="r"/>
              </a:tabLst>
            </a:pPr>
            <a:r>
              <a:rPr lang="en-US" sz="2800" dirty="0">
                <a:latin typeface="Franklin Gothic Medium" panose="020B0603020102020204" pitchFamily="34" charset="0"/>
                <a:cs typeface="Arial" panose="020B0604020202020204" pitchFamily="34" charset="0"/>
              </a:rPr>
              <a:t>	</a:t>
            </a:r>
            <a:r>
              <a:rPr lang="en-US" sz="2800" dirty="0" smtClean="0">
                <a:latin typeface="Franklin Gothic Medium" panose="020B0603020102020204" pitchFamily="34" charset="0"/>
                <a:cs typeface="Arial" panose="020B0604020202020204" pitchFamily="34" charset="0"/>
              </a:rPr>
              <a:t>	Resource Toolkit</a:t>
            </a:r>
          </a:p>
          <a:p>
            <a:pPr marL="1771650" lvl="1" indent="-1771650">
              <a:buNone/>
              <a:tabLst>
                <a:tab pos="1196975" algn="r"/>
              </a:tabLst>
            </a:pPr>
            <a:r>
              <a:rPr lang="en-US" sz="2800" dirty="0">
                <a:latin typeface="Franklin Gothic Medium" panose="020B0603020102020204" pitchFamily="34" charset="0"/>
                <a:cs typeface="Arial" panose="020B0604020202020204" pitchFamily="34" charset="0"/>
              </a:rPr>
              <a:t>	</a:t>
            </a:r>
            <a:r>
              <a:rPr lang="en-US" sz="2800" dirty="0" smtClean="0">
                <a:latin typeface="Franklin Gothic Medium" panose="020B0603020102020204" pitchFamily="34" charset="0"/>
                <a:cs typeface="Arial" panose="020B0604020202020204" pitchFamily="34" charset="0"/>
              </a:rPr>
              <a:t>	Action Plan</a:t>
            </a:r>
          </a:p>
          <a:p>
            <a:pPr marL="1771650" lvl="1" indent="-1771650">
              <a:buNone/>
              <a:tabLst>
                <a:tab pos="1196975" algn="r"/>
              </a:tabLst>
            </a:pPr>
            <a:r>
              <a:rPr lang="en-US" sz="2800" dirty="0">
                <a:latin typeface="Franklin Gothic Medium" panose="020B0603020102020204" pitchFamily="34" charset="0"/>
                <a:cs typeface="Arial" panose="020B0604020202020204" pitchFamily="34" charset="0"/>
              </a:rPr>
              <a:t>	</a:t>
            </a:r>
            <a:r>
              <a:rPr lang="en-US" sz="2800" dirty="0" smtClean="0">
                <a:latin typeface="Franklin Gothic Medium" panose="020B0603020102020204" pitchFamily="34" charset="0"/>
                <a:cs typeface="Arial" panose="020B0604020202020204" pitchFamily="34" charset="0"/>
              </a:rPr>
              <a:t>	Reflection and Evaluation</a:t>
            </a:r>
            <a:endParaRPr lang="en-US" sz="2800" dirty="0">
              <a:latin typeface="Franklin Gothic Medium" panose="020B0603020102020204" pitchFamily="34" charset="0"/>
              <a:cs typeface="Arial" panose="020B0604020202020204" pitchFamily="34" charset="0"/>
            </a:endParaRPr>
          </a:p>
        </p:txBody>
      </p:sp>
    </p:spTree>
    <p:extLst>
      <p:ext uri="{BB962C8B-B14F-4D97-AF65-F5344CB8AC3E}">
        <p14:creationId xmlns:p14="http://schemas.microsoft.com/office/powerpoint/2010/main" val="196577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latin typeface="Franklin Gothic Medium" panose="020B0603020102020204" pitchFamily="34" charset="0"/>
                <a:cs typeface="Arial" panose="020B0604020202020204" pitchFamily="34" charset="0"/>
              </a:rPr>
              <a:t>Introductions Activity</a:t>
            </a:r>
            <a:endParaRPr lang="en-US" dirty="0">
              <a:solidFill>
                <a:schemeClr val="accent2">
                  <a:lumMod val="50000"/>
                </a:schemeClr>
              </a:solidFill>
              <a:latin typeface="Franklin Gothic Medium" panose="020B0603020102020204" pitchFamily="34" charset="0"/>
              <a:cs typeface="Arial" panose="020B0604020202020204" pitchFamily="34" charset="0"/>
            </a:endParaRPr>
          </a:p>
        </p:txBody>
      </p:sp>
      <p:sp>
        <p:nvSpPr>
          <p:cNvPr id="3" name="Content Placeholder 2"/>
          <p:cNvSpPr>
            <a:spLocks noGrp="1"/>
          </p:cNvSpPr>
          <p:nvPr>
            <p:ph sz="quarter" idx="1"/>
          </p:nvPr>
        </p:nvSpPr>
        <p:spPr>
          <a:xfrm>
            <a:off x="812800" y="1562099"/>
            <a:ext cx="7429500" cy="5257800"/>
          </a:xfrm>
        </p:spPr>
        <p:txBody>
          <a:bodyPr anchor="ctr">
            <a:normAutofit/>
          </a:bodyPr>
          <a:lstStyle/>
          <a:p>
            <a:pPr>
              <a:spcBef>
                <a:spcPts val="0"/>
              </a:spcBef>
              <a:spcAft>
                <a:spcPts val="3000"/>
              </a:spcAft>
              <a:buClr>
                <a:schemeClr val="accent2">
                  <a:lumMod val="75000"/>
                </a:schemeClr>
              </a:buClr>
              <a:buSzPct val="100000"/>
              <a:buFont typeface="Wingdings" panose="05000000000000000000" pitchFamily="2" charset="2"/>
              <a:buChar char="§"/>
            </a:pPr>
            <a:r>
              <a:rPr lang="en-US" sz="2800" dirty="0" smtClean="0">
                <a:latin typeface="Franklin Gothic Medium" panose="020B0603020102020204" pitchFamily="34" charset="0"/>
                <a:cs typeface="Arial" panose="020B0604020202020204" pitchFamily="34" charset="0"/>
              </a:rPr>
              <a:t> Name</a:t>
            </a:r>
          </a:p>
          <a:p>
            <a:pPr>
              <a:spcBef>
                <a:spcPts val="0"/>
              </a:spcBef>
              <a:spcAft>
                <a:spcPts val="3000"/>
              </a:spcAft>
              <a:buClr>
                <a:schemeClr val="accent2">
                  <a:lumMod val="75000"/>
                </a:schemeClr>
              </a:buClr>
              <a:buSzPct val="100000"/>
              <a:buFont typeface="Wingdings" panose="05000000000000000000" pitchFamily="2" charset="2"/>
              <a:buChar char="§"/>
            </a:pPr>
            <a:r>
              <a:rPr lang="en-US" sz="2800" dirty="0" smtClean="0">
                <a:latin typeface="Franklin Gothic Medium" panose="020B0603020102020204" pitchFamily="34" charset="0"/>
                <a:cs typeface="Arial" panose="020B0604020202020204" pitchFamily="34" charset="0"/>
              </a:rPr>
              <a:t> Role </a:t>
            </a:r>
          </a:p>
          <a:p>
            <a:pPr marL="395288" indent="-395288">
              <a:spcBef>
                <a:spcPts val="0"/>
              </a:spcBef>
              <a:spcAft>
                <a:spcPts val="3000"/>
              </a:spcAft>
              <a:buClr>
                <a:schemeClr val="accent2">
                  <a:lumMod val="75000"/>
                </a:schemeClr>
              </a:buClr>
              <a:buSzPct val="100000"/>
              <a:buFont typeface="Wingdings" panose="05000000000000000000" pitchFamily="2" charset="2"/>
              <a:buChar char="§"/>
            </a:pPr>
            <a:r>
              <a:rPr lang="en-US" sz="2800" dirty="0" smtClean="0">
                <a:latin typeface="Franklin Gothic Medium" panose="020B0603020102020204" pitchFamily="34" charset="0"/>
                <a:cs typeface="Arial" panose="020B0604020202020204" pitchFamily="34" charset="0"/>
              </a:rPr>
              <a:t>Identify a wish you have for the future of a child between the ages of birth to three and their family.</a:t>
            </a:r>
            <a:endParaRPr lang="en-US" sz="2800" dirty="0">
              <a:latin typeface="Franklin Gothic Medium" panose="020B0603020102020204" pitchFamily="34" charset="0"/>
              <a:cs typeface="Arial" panose="020B0604020202020204" pitchFamily="34" charset="0"/>
            </a:endParaRPr>
          </a:p>
        </p:txBody>
      </p:sp>
      <p:pic>
        <p:nvPicPr>
          <p:cNvPr id="5122" name="Picture 2" descr="G:\_In process\Janelle eBook\Home-Based\images\BY_39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0" y="1524000"/>
            <a:ext cx="352425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842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latin typeface="Franklin Gothic Medium" panose="020B0603020102020204" pitchFamily="34" charset="0"/>
                <a:cs typeface="Arial" panose="020B0604020202020204" pitchFamily="34" charset="0"/>
              </a:rPr>
              <a:t>Learning</a:t>
            </a:r>
            <a:r>
              <a:rPr lang="en-US" dirty="0" smtClean="0">
                <a:solidFill>
                  <a:schemeClr val="accent2">
                    <a:lumMod val="50000"/>
                  </a:schemeClr>
                </a:solidFill>
                <a:latin typeface="Franklin Gothic Medium" panose="020B0603020102020204" pitchFamily="34" charset="0"/>
              </a:rPr>
              <a:t> </a:t>
            </a:r>
            <a:r>
              <a:rPr lang="en-US" dirty="0" smtClean="0">
                <a:solidFill>
                  <a:schemeClr val="accent2">
                    <a:lumMod val="50000"/>
                  </a:schemeClr>
                </a:solidFill>
                <a:latin typeface="Franklin Gothic Medium" panose="020B0603020102020204" pitchFamily="34" charset="0"/>
                <a:cs typeface="Arial" panose="020B0604020202020204" pitchFamily="34" charset="0"/>
              </a:rPr>
              <a:t>Objectives</a:t>
            </a:r>
            <a:endParaRPr lang="en-US" dirty="0">
              <a:solidFill>
                <a:schemeClr val="accent2">
                  <a:lumMod val="50000"/>
                </a:schemeClr>
              </a:solidFill>
              <a:latin typeface="Franklin Gothic Medium" panose="020B0603020102020204" pitchFamily="34" charset="0"/>
              <a:cs typeface="Arial" panose="020B0604020202020204" pitchFamily="34" charset="0"/>
            </a:endParaRPr>
          </a:p>
        </p:txBody>
      </p:sp>
      <p:sp>
        <p:nvSpPr>
          <p:cNvPr id="3" name="Content Placeholder 2"/>
          <p:cNvSpPr>
            <a:spLocks noGrp="1"/>
          </p:cNvSpPr>
          <p:nvPr>
            <p:ph sz="quarter" idx="1"/>
          </p:nvPr>
        </p:nvSpPr>
        <p:spPr>
          <a:xfrm>
            <a:off x="576232" y="1600200"/>
            <a:ext cx="11375136" cy="5257800"/>
          </a:xfrm>
        </p:spPr>
        <p:txBody>
          <a:bodyPr anchor="ctr">
            <a:normAutofit/>
          </a:bodyPr>
          <a:lstStyle/>
          <a:p>
            <a:pPr marL="0" indent="0">
              <a:buNone/>
            </a:pPr>
            <a:r>
              <a:rPr lang="en-US" sz="2800" dirty="0" smtClean="0">
                <a:latin typeface="Franklin Gothic Medium" panose="020B0603020102020204" pitchFamily="34" charset="0"/>
                <a:cs typeface="Arial" panose="020B0604020202020204" pitchFamily="34" charset="0"/>
              </a:rPr>
              <a:t>As a result of participation in this 4-hour training, home visitors will:</a:t>
            </a:r>
          </a:p>
          <a:p>
            <a:pPr marL="0" indent="0">
              <a:buNone/>
            </a:pPr>
            <a:endParaRPr lang="en-US" sz="2800" dirty="0" smtClean="0">
              <a:latin typeface="Franklin Gothic Medium" panose="020B0603020102020204" pitchFamily="34" charset="0"/>
              <a:cs typeface="Arial" panose="020B0604020202020204" pitchFamily="34" charset="0"/>
            </a:endParaRPr>
          </a:p>
          <a:p>
            <a:pPr marL="514350" indent="-514350">
              <a:spcBef>
                <a:spcPts val="0"/>
              </a:spcBef>
              <a:spcAft>
                <a:spcPts val="3000"/>
              </a:spcAft>
              <a:buClr>
                <a:schemeClr val="accent2">
                  <a:lumMod val="75000"/>
                </a:schemeClr>
              </a:buClr>
              <a:buSzPct val="100000"/>
              <a:buFont typeface="+mj-lt"/>
              <a:buAutoNum type="arabicPeriod"/>
            </a:pPr>
            <a:r>
              <a:rPr lang="en-US" sz="2800" dirty="0">
                <a:latin typeface="Franklin Gothic Medium" panose="020B0603020102020204" pitchFamily="34" charset="0"/>
                <a:cs typeface="Arial" panose="020B0604020202020204" pitchFamily="34" charset="0"/>
              </a:rPr>
              <a:t>B</a:t>
            </a:r>
            <a:r>
              <a:rPr lang="en-US" sz="2800" dirty="0" smtClean="0">
                <a:latin typeface="Franklin Gothic Medium" panose="020B0603020102020204" pitchFamily="34" charset="0"/>
                <a:cs typeface="Arial" panose="020B0604020202020204" pitchFamily="34" charset="0"/>
              </a:rPr>
              <a:t>ecome aware of the history, purpose and role of the </a:t>
            </a:r>
            <a:r>
              <a:rPr lang="en-US" sz="2800" i="1" dirty="0" smtClean="0">
                <a:latin typeface="Franklin Gothic Medium" panose="020B0603020102020204" pitchFamily="34" charset="0"/>
                <a:cs typeface="Arial" panose="020B0604020202020204" pitchFamily="34" charset="0"/>
              </a:rPr>
              <a:t>Illinois Early Learning Guidelines</a:t>
            </a:r>
            <a:r>
              <a:rPr lang="en-US" sz="2800" dirty="0" smtClean="0">
                <a:latin typeface="Franklin Gothic Medium" panose="020B0603020102020204" pitchFamily="34" charset="0"/>
                <a:cs typeface="Arial" panose="020B0604020202020204" pitchFamily="34" charset="0"/>
              </a:rPr>
              <a:t> in the context of </a:t>
            </a:r>
            <a:r>
              <a:rPr lang="en-US" sz="2800" i="1" dirty="0" smtClean="0">
                <a:latin typeface="Franklin Gothic Medium" panose="020B0603020102020204" pitchFamily="34" charset="0"/>
                <a:cs typeface="Arial" panose="020B0604020202020204" pitchFamily="34" charset="0"/>
              </a:rPr>
              <a:t>Illinois Learning Standards</a:t>
            </a:r>
            <a:r>
              <a:rPr lang="en-US" sz="2800" dirty="0" smtClean="0">
                <a:latin typeface="Franklin Gothic Medium" panose="020B0603020102020204" pitchFamily="34" charset="0"/>
                <a:cs typeface="Arial" panose="020B0604020202020204" pitchFamily="34" charset="0"/>
              </a:rPr>
              <a:t>. </a:t>
            </a:r>
          </a:p>
          <a:p>
            <a:pPr marL="514350" indent="-514350">
              <a:spcBef>
                <a:spcPts val="0"/>
              </a:spcBef>
              <a:spcAft>
                <a:spcPts val="3000"/>
              </a:spcAft>
              <a:buClr>
                <a:schemeClr val="accent2">
                  <a:lumMod val="75000"/>
                </a:schemeClr>
              </a:buClr>
              <a:buSzPct val="100000"/>
              <a:buFont typeface="+mj-lt"/>
              <a:buAutoNum type="arabicPeriod"/>
            </a:pPr>
            <a:r>
              <a:rPr lang="en-US" sz="2800" dirty="0" smtClean="0">
                <a:latin typeface="Franklin Gothic Medium" panose="020B0603020102020204" pitchFamily="34" charset="0"/>
                <a:cs typeface="Arial" panose="020B0604020202020204" pitchFamily="34" charset="0"/>
              </a:rPr>
              <a:t>Develop a working knowledge of the </a:t>
            </a:r>
            <a:r>
              <a:rPr lang="en-US" sz="2800" i="1" dirty="0" smtClean="0">
                <a:latin typeface="Franklin Gothic Medium" panose="020B0603020102020204" pitchFamily="34" charset="0"/>
                <a:cs typeface="Arial" panose="020B0604020202020204" pitchFamily="34" charset="0"/>
              </a:rPr>
              <a:t>Illinois Early Learning Guidelines</a:t>
            </a:r>
            <a:r>
              <a:rPr lang="en-US" sz="2800" dirty="0" smtClean="0">
                <a:latin typeface="Franklin Gothic Medium" panose="020B0603020102020204" pitchFamily="34" charset="0"/>
                <a:cs typeface="Arial" panose="020B0604020202020204" pitchFamily="34" charset="0"/>
              </a:rPr>
              <a:t>, and </a:t>
            </a:r>
            <a:r>
              <a:rPr lang="en-US" sz="2800" i="1" dirty="0" smtClean="0">
                <a:latin typeface="Franklin Gothic Medium" panose="020B0603020102020204" pitchFamily="34" charset="0"/>
                <a:cs typeface="Arial" panose="020B0604020202020204" pitchFamily="34" charset="0"/>
              </a:rPr>
              <a:t>Resource Toolkit</a:t>
            </a:r>
            <a:r>
              <a:rPr lang="en-US" sz="2800" dirty="0" smtClean="0">
                <a:latin typeface="Franklin Gothic Medium" panose="020B0603020102020204" pitchFamily="34" charset="0"/>
                <a:cs typeface="Arial" panose="020B0604020202020204" pitchFamily="34" charset="0"/>
              </a:rPr>
              <a:t>. </a:t>
            </a:r>
          </a:p>
          <a:p>
            <a:pPr marL="514350" indent="-514350">
              <a:spcBef>
                <a:spcPts val="0"/>
              </a:spcBef>
              <a:spcAft>
                <a:spcPts val="3000"/>
              </a:spcAft>
              <a:buClr>
                <a:schemeClr val="accent2">
                  <a:lumMod val="75000"/>
                </a:schemeClr>
              </a:buClr>
              <a:buSzPct val="100000"/>
              <a:buFont typeface="+mj-lt"/>
              <a:buAutoNum type="arabicPeriod"/>
            </a:pPr>
            <a:r>
              <a:rPr lang="en-US" sz="2800" dirty="0" smtClean="0">
                <a:latin typeface="Franklin Gothic Medium" panose="020B0603020102020204" pitchFamily="34" charset="0"/>
                <a:cs typeface="Arial" panose="020B0604020202020204" pitchFamily="34" charset="0"/>
              </a:rPr>
              <a:t>Develop plans for the implementation of the </a:t>
            </a:r>
            <a:r>
              <a:rPr lang="en-US" sz="2800" i="1" dirty="0" smtClean="0">
                <a:latin typeface="Franklin Gothic Medium" panose="020B0603020102020204" pitchFamily="34" charset="0"/>
                <a:cs typeface="Arial" panose="020B0604020202020204" pitchFamily="34" charset="0"/>
              </a:rPr>
              <a:t>Illinois Early Learning Guidelines </a:t>
            </a:r>
            <a:r>
              <a:rPr lang="en-US" sz="2800" dirty="0" smtClean="0">
                <a:latin typeface="Franklin Gothic Medium" panose="020B0603020102020204" pitchFamily="34" charset="0"/>
                <a:cs typeface="Arial" panose="020B0604020202020204" pitchFamily="34" charset="0"/>
              </a:rPr>
              <a:t>in planning and daily routines of interaction with children and families.</a:t>
            </a:r>
            <a:endParaRPr lang="en-US" sz="2800" dirty="0">
              <a:latin typeface="Franklin Gothic Medium" panose="020B0603020102020204" pitchFamily="34" charset="0"/>
              <a:cs typeface="Arial" panose="020B0604020202020204" pitchFamily="34" charset="0"/>
            </a:endParaRPr>
          </a:p>
        </p:txBody>
      </p:sp>
    </p:spTree>
    <p:extLst>
      <p:ext uri="{BB962C8B-B14F-4D97-AF65-F5344CB8AC3E}">
        <p14:creationId xmlns:p14="http://schemas.microsoft.com/office/powerpoint/2010/main" val="1814113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2">
                    <a:lumMod val="50000"/>
                  </a:schemeClr>
                </a:solidFill>
                <a:latin typeface="Franklin Gothic Medium" panose="020B0603020102020204" pitchFamily="34" charset="0"/>
                <a:cs typeface="Arial" pitchFamily="34" charset="0"/>
              </a:rPr>
              <a:t>Illinois Standards Orientation</a:t>
            </a:r>
          </a:p>
        </p:txBody>
      </p:sp>
      <p:pic>
        <p:nvPicPr>
          <p:cNvPr id="9" name="Picture 8" descr="Circle of Hands.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95700" y="1703628"/>
            <a:ext cx="4572000" cy="3952395"/>
          </a:xfrm>
          <a:prstGeom prst="rect">
            <a:avLst/>
          </a:prstGeom>
          <a:ln>
            <a:solidFill>
              <a:schemeClr val="accent1"/>
            </a:solidFill>
          </a:ln>
          <a:effectLst>
            <a:outerShdw blurRad="292100" dist="139700" dir="2700000" algn="tl" rotWithShape="0">
              <a:srgbClr val="333333">
                <a:alpha val="65000"/>
              </a:srgbClr>
            </a:outerShdw>
          </a:effectLst>
        </p:spPr>
      </p:pic>
      <p:sp>
        <p:nvSpPr>
          <p:cNvPr id="10" name="TextBox 5"/>
          <p:cNvSpPr txBox="1"/>
          <p:nvPr/>
        </p:nvSpPr>
        <p:spPr>
          <a:xfrm>
            <a:off x="3467100" y="3354394"/>
            <a:ext cx="5029200" cy="391715"/>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200" b="1" dirty="0" smtClean="0">
                <a:solidFill>
                  <a:prstClr val="black"/>
                </a:solidFill>
                <a:latin typeface="Franklin Gothic Medium" panose="020B0603020102020204" pitchFamily="34" charset="0"/>
              </a:rPr>
              <a:t>Birth – Grade 12</a:t>
            </a:r>
            <a:endParaRPr lang="en-US" sz="2200" b="1" dirty="0">
              <a:solidFill>
                <a:prstClr val="black"/>
              </a:solidFill>
              <a:latin typeface="Franklin Gothic Medium" panose="020B0603020102020204" pitchFamily="34" charset="0"/>
            </a:endParaRPr>
          </a:p>
        </p:txBody>
      </p:sp>
      <p:sp>
        <p:nvSpPr>
          <p:cNvPr id="5" name="Content Placeholder 2"/>
          <p:cNvSpPr>
            <a:spLocks noGrp="1"/>
          </p:cNvSpPr>
          <p:nvPr>
            <p:ph sz="quarter" idx="1"/>
          </p:nvPr>
        </p:nvSpPr>
        <p:spPr>
          <a:xfrm>
            <a:off x="0" y="5681423"/>
            <a:ext cx="12192000" cy="1176577"/>
          </a:xfrm>
        </p:spPr>
        <p:txBody>
          <a:bodyPr anchor="ctr"/>
          <a:lstStyle/>
          <a:p>
            <a:pPr algn="ctr">
              <a:buNone/>
            </a:pPr>
            <a:r>
              <a:rPr lang="en-US" sz="3600" u="sng" dirty="0" smtClean="0">
                <a:solidFill>
                  <a:srgbClr val="00B050"/>
                </a:solidFill>
                <a:latin typeface="Franklin Gothic Medium" panose="020B0603020102020204" pitchFamily="34" charset="0"/>
                <a:cs typeface="Arial" panose="020B0604020202020204" pitchFamily="34" charset="0"/>
                <a:hlinkClick r:id="rId4"/>
              </a:rPr>
              <a:t>http://youtu.be/GndC_UQ-TnA</a:t>
            </a:r>
            <a:endParaRPr lang="en-US" sz="3600" u="sng" dirty="0" smtClean="0">
              <a:solidFill>
                <a:srgbClr val="00B050"/>
              </a:solidFill>
              <a:latin typeface="Franklin Gothic Medium" panose="020B0603020102020204" pitchFamily="34" charset="0"/>
              <a:cs typeface="Arial" panose="020B0604020202020204" pitchFamily="34" charset="0"/>
            </a:endParaRPr>
          </a:p>
        </p:txBody>
      </p:sp>
    </p:spTree>
    <p:extLst>
      <p:ext uri="{BB962C8B-B14F-4D97-AF65-F5344CB8AC3E}">
        <p14:creationId xmlns:p14="http://schemas.microsoft.com/office/powerpoint/2010/main" val="3976044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990600"/>
          </a:xfrm>
        </p:spPr>
        <p:txBody>
          <a:bodyPr>
            <a:normAutofit fontScale="90000"/>
          </a:bodyPr>
          <a:lstStyle/>
          <a:p>
            <a:pPr algn="ctr"/>
            <a:r>
              <a:rPr lang="en-US" dirty="0" smtClean="0">
                <a:solidFill>
                  <a:schemeClr val="accent2">
                    <a:lumMod val="50000"/>
                  </a:schemeClr>
                </a:solidFill>
                <a:latin typeface="Franklin Gothic Medium" panose="020B0603020102020204" pitchFamily="34" charset="0"/>
                <a:cs typeface="Arial" panose="020B0604020202020204" pitchFamily="34" charset="0"/>
              </a:rPr>
              <a:t>Introduction to the </a:t>
            </a:r>
            <a:r>
              <a:rPr lang="en-US" i="1" dirty="0" smtClean="0">
                <a:solidFill>
                  <a:schemeClr val="accent2">
                    <a:lumMod val="50000"/>
                  </a:schemeClr>
                </a:solidFill>
                <a:latin typeface="Franklin Gothic Medium" panose="020B0603020102020204" pitchFamily="34" charset="0"/>
                <a:cs typeface="Arial" panose="020B0604020202020204" pitchFamily="34" charset="0"/>
              </a:rPr>
              <a:t>Illinois Early Learning Guidelines</a:t>
            </a:r>
            <a:endParaRPr lang="en-US" i="1" dirty="0">
              <a:solidFill>
                <a:schemeClr val="accent2">
                  <a:lumMod val="50000"/>
                </a:schemeClr>
              </a:solidFill>
              <a:latin typeface="Franklin Gothic Medium" panose="020B0603020102020204" pitchFamily="34" charset="0"/>
              <a:cs typeface="Arial" panose="020B0604020202020204" pitchFamily="34" charset="0"/>
            </a:endParaRPr>
          </a:p>
        </p:txBody>
      </p:sp>
      <p:sp>
        <p:nvSpPr>
          <p:cNvPr id="3" name="Content Placeholder 2"/>
          <p:cNvSpPr>
            <a:spLocks noGrp="1"/>
          </p:cNvSpPr>
          <p:nvPr>
            <p:ph sz="quarter" idx="1"/>
          </p:nvPr>
        </p:nvSpPr>
        <p:spPr>
          <a:xfrm>
            <a:off x="816864" y="1600200"/>
            <a:ext cx="6656380" cy="5257800"/>
          </a:xfrm>
        </p:spPr>
        <p:txBody>
          <a:bodyPr anchor="ctr">
            <a:normAutofit/>
          </a:bodyPr>
          <a:lstStyle/>
          <a:p>
            <a:pPr>
              <a:spcBef>
                <a:spcPts val="0"/>
              </a:spcBef>
              <a:spcAft>
                <a:spcPts val="3000"/>
              </a:spcAft>
              <a:buClr>
                <a:schemeClr val="accent2">
                  <a:lumMod val="75000"/>
                </a:schemeClr>
              </a:buClr>
              <a:buSzPct val="100000"/>
              <a:buFont typeface="Wingdings" panose="05000000000000000000" pitchFamily="2" charset="2"/>
              <a:buChar char="§"/>
            </a:pPr>
            <a:r>
              <a:rPr lang="en-US" sz="2800" dirty="0" smtClean="0">
                <a:latin typeface="Franklin Gothic Medium" panose="020B0603020102020204" pitchFamily="34" charset="0"/>
                <a:cs typeface="Arial" panose="020B0604020202020204" pitchFamily="34" charset="0"/>
              </a:rPr>
              <a:t>History and Development</a:t>
            </a:r>
          </a:p>
          <a:p>
            <a:pPr>
              <a:spcBef>
                <a:spcPts val="0"/>
              </a:spcBef>
              <a:spcAft>
                <a:spcPts val="3000"/>
              </a:spcAft>
              <a:buClr>
                <a:schemeClr val="accent2">
                  <a:lumMod val="75000"/>
                </a:schemeClr>
              </a:buClr>
              <a:buSzPct val="100000"/>
              <a:buFont typeface="Wingdings" panose="05000000000000000000" pitchFamily="2" charset="2"/>
              <a:buChar char="§"/>
            </a:pPr>
            <a:r>
              <a:rPr lang="en-US" sz="2800" dirty="0" smtClean="0">
                <a:latin typeface="Franklin Gothic Medium" panose="020B0603020102020204" pitchFamily="34" charset="0"/>
                <a:cs typeface="Arial" panose="020B0604020202020204" pitchFamily="34" charset="0"/>
              </a:rPr>
              <a:t>Purposes</a:t>
            </a:r>
          </a:p>
          <a:p>
            <a:pPr>
              <a:spcBef>
                <a:spcPts val="0"/>
              </a:spcBef>
              <a:spcAft>
                <a:spcPts val="3000"/>
              </a:spcAft>
              <a:buClr>
                <a:schemeClr val="accent2">
                  <a:lumMod val="75000"/>
                </a:schemeClr>
              </a:buClr>
              <a:buSzPct val="100000"/>
              <a:buFont typeface="Wingdings" panose="05000000000000000000" pitchFamily="2" charset="2"/>
              <a:buChar char="§"/>
            </a:pPr>
            <a:r>
              <a:rPr lang="en-US" sz="2800" dirty="0" smtClean="0">
                <a:latin typeface="Franklin Gothic Medium" panose="020B0603020102020204" pitchFamily="34" charset="0"/>
                <a:cs typeface="Arial" panose="020B0604020202020204" pitchFamily="34" charset="0"/>
              </a:rPr>
              <a:t>Beliefs about Children and Development</a:t>
            </a:r>
          </a:p>
          <a:p>
            <a:pPr>
              <a:spcBef>
                <a:spcPts val="0"/>
              </a:spcBef>
              <a:spcAft>
                <a:spcPts val="3000"/>
              </a:spcAft>
              <a:buClr>
                <a:schemeClr val="accent2">
                  <a:lumMod val="75000"/>
                </a:schemeClr>
              </a:buClr>
              <a:buSzPct val="100000"/>
              <a:buFont typeface="Wingdings" panose="05000000000000000000" pitchFamily="2" charset="2"/>
              <a:buChar char="§"/>
            </a:pPr>
            <a:r>
              <a:rPr lang="en-US" sz="2800" dirty="0" smtClean="0">
                <a:latin typeface="Franklin Gothic Medium" panose="020B0603020102020204" pitchFamily="34" charset="0"/>
                <a:cs typeface="Arial" panose="020B0604020202020204" pitchFamily="34" charset="0"/>
              </a:rPr>
              <a:t>What the Guidelines are not</a:t>
            </a:r>
            <a:endParaRPr lang="en-US" sz="2800" dirty="0">
              <a:latin typeface="Franklin Gothic Medium" panose="020B0603020102020204" pitchFamily="34" charset="0"/>
            </a:endParaRPr>
          </a:p>
        </p:txBody>
      </p:sp>
      <p:pic>
        <p:nvPicPr>
          <p:cNvPr id="6146" name="Picture 2" descr="G:\_In process\Janelle eBook\Home-Based\images\BY_43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0" y="1524000"/>
            <a:ext cx="352425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733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lumMod val="50000"/>
                  </a:schemeClr>
                </a:solidFill>
                <a:latin typeface="Franklin Gothic Medium" panose="020B0603020102020204" pitchFamily="34" charset="0"/>
                <a:ea typeface="FangSong" pitchFamily="49" charset="-122"/>
                <a:cs typeface="Arial" panose="020B0604020202020204" pitchFamily="34" charset="0"/>
              </a:rPr>
              <a:t>History and Development of Guidelines</a:t>
            </a:r>
            <a:endParaRPr lang="en-US" dirty="0">
              <a:solidFill>
                <a:schemeClr val="accent2">
                  <a:lumMod val="50000"/>
                </a:schemeClr>
              </a:solidFill>
              <a:latin typeface="Franklin Gothic Medium" panose="020B0603020102020204" pitchFamily="34" charset="0"/>
              <a:ea typeface="FangSong" pitchFamily="49" charset="-122"/>
              <a:cs typeface="Arial" panose="020B0604020202020204" pitchFamily="34" charset="0"/>
            </a:endParaRPr>
          </a:p>
        </p:txBody>
      </p:sp>
      <p:sp>
        <p:nvSpPr>
          <p:cNvPr id="3" name="Content Placeholder 2"/>
          <p:cNvSpPr>
            <a:spLocks noGrp="1"/>
          </p:cNvSpPr>
          <p:nvPr>
            <p:ph sz="quarter" idx="1"/>
          </p:nvPr>
        </p:nvSpPr>
        <p:spPr>
          <a:xfrm>
            <a:off x="757646" y="1600200"/>
            <a:ext cx="7767229" cy="5257800"/>
          </a:xfrm>
          <a:noFill/>
        </p:spPr>
        <p:txBody>
          <a:bodyPr anchor="ctr">
            <a:normAutofit/>
          </a:bodyPr>
          <a:lstStyle/>
          <a:p>
            <a:pPr marL="365760" lvl="1" indent="0">
              <a:buClr>
                <a:schemeClr val="tx1"/>
              </a:buClr>
              <a:buNone/>
            </a:pPr>
            <a:r>
              <a:rPr lang="en-US" sz="2800" dirty="0" smtClean="0">
                <a:latin typeface="Franklin Gothic Medium" panose="020B0603020102020204" pitchFamily="34" charset="0"/>
                <a:cs typeface="Arial" panose="020B0604020202020204" pitchFamily="34" charset="0"/>
              </a:rPr>
              <a:t>Statewide Collaboration</a:t>
            </a:r>
          </a:p>
          <a:p>
            <a:pPr marL="365760" lvl="1" indent="0">
              <a:buClr>
                <a:schemeClr val="tx1"/>
              </a:buClr>
              <a:buNone/>
            </a:pPr>
            <a:endParaRPr lang="en-US" sz="2800" dirty="0" smtClean="0">
              <a:latin typeface="Franklin Gothic Medium" panose="020B0603020102020204" pitchFamily="34" charset="0"/>
              <a:cs typeface="Arial" panose="020B0604020202020204" pitchFamily="34" charset="0"/>
            </a:endParaRPr>
          </a:p>
          <a:p>
            <a:pPr lvl="2">
              <a:lnSpc>
                <a:spcPct val="150000"/>
              </a:lnSpc>
              <a:spcBef>
                <a:spcPts val="0"/>
              </a:spcBef>
              <a:spcAft>
                <a:spcPts val="3000"/>
              </a:spcAft>
              <a:buClr>
                <a:schemeClr val="accent2">
                  <a:lumMod val="75000"/>
                </a:schemeClr>
              </a:buClr>
              <a:buSzPct val="100000"/>
              <a:buFont typeface="Wingdings" panose="05000000000000000000" pitchFamily="2" charset="2"/>
              <a:buChar char="§"/>
            </a:pPr>
            <a:r>
              <a:rPr lang="en-US" sz="2800" dirty="0" smtClean="0">
                <a:latin typeface="Franklin Gothic Medium" panose="020B0603020102020204" pitchFamily="34" charset="0"/>
                <a:cs typeface="Arial" panose="020B0604020202020204" pitchFamily="34" charset="0"/>
              </a:rPr>
              <a:t>   Illinois Early Learning Council</a:t>
            </a:r>
          </a:p>
          <a:p>
            <a:pPr lvl="2">
              <a:lnSpc>
                <a:spcPct val="150000"/>
              </a:lnSpc>
              <a:spcBef>
                <a:spcPts val="0"/>
              </a:spcBef>
              <a:spcAft>
                <a:spcPts val="3000"/>
              </a:spcAft>
              <a:buClr>
                <a:schemeClr val="accent2">
                  <a:lumMod val="75000"/>
                </a:schemeClr>
              </a:buClr>
              <a:buSzPct val="100000"/>
              <a:buFont typeface="Wingdings" panose="05000000000000000000" pitchFamily="2" charset="2"/>
              <a:buChar char="§"/>
            </a:pPr>
            <a:r>
              <a:rPr lang="en-US" sz="2800" dirty="0" smtClean="0">
                <a:latin typeface="Franklin Gothic Medium" panose="020B0603020102020204" pitchFamily="34" charset="0"/>
                <a:cs typeface="Arial" panose="020B0604020202020204" pitchFamily="34" charset="0"/>
              </a:rPr>
              <a:t>   Infant Toddler Committee</a:t>
            </a:r>
          </a:p>
          <a:p>
            <a:pPr lvl="2">
              <a:lnSpc>
                <a:spcPct val="150000"/>
              </a:lnSpc>
              <a:spcBef>
                <a:spcPts val="0"/>
              </a:spcBef>
              <a:spcAft>
                <a:spcPts val="3000"/>
              </a:spcAft>
              <a:buClr>
                <a:schemeClr val="accent2">
                  <a:lumMod val="75000"/>
                </a:schemeClr>
              </a:buClr>
              <a:buSzPct val="100000"/>
              <a:buFont typeface="Wingdings" panose="05000000000000000000" pitchFamily="2" charset="2"/>
              <a:buChar char="§"/>
            </a:pPr>
            <a:r>
              <a:rPr lang="en-US" sz="2800" dirty="0" smtClean="0">
                <a:latin typeface="Franklin Gothic Medium" panose="020B0603020102020204" pitchFamily="34" charset="0"/>
                <a:cs typeface="Arial" panose="020B0604020202020204" pitchFamily="34" charset="0"/>
              </a:rPr>
              <a:t>   IELG Work Group</a:t>
            </a:r>
          </a:p>
          <a:p>
            <a:pPr lvl="2">
              <a:lnSpc>
                <a:spcPct val="150000"/>
              </a:lnSpc>
              <a:spcBef>
                <a:spcPts val="0"/>
              </a:spcBef>
              <a:spcAft>
                <a:spcPts val="3000"/>
              </a:spcAft>
              <a:buClr>
                <a:schemeClr val="accent2">
                  <a:lumMod val="75000"/>
                </a:schemeClr>
              </a:buClr>
              <a:buSzPct val="100000"/>
              <a:buFont typeface="Wingdings" panose="05000000000000000000" pitchFamily="2" charset="2"/>
              <a:buChar char="§"/>
            </a:pPr>
            <a:r>
              <a:rPr lang="en-US" sz="2800" dirty="0" smtClean="0">
                <a:latin typeface="Franklin Gothic Medium" panose="020B0603020102020204" pitchFamily="34" charset="0"/>
                <a:cs typeface="Arial" panose="020B0604020202020204" pitchFamily="34" charset="0"/>
              </a:rPr>
              <a:t>   IELG Domain Writing Team</a:t>
            </a:r>
            <a:endParaRPr lang="en-US" sz="2800" dirty="0">
              <a:latin typeface="Franklin Gothic Medium" panose="020B0603020102020204" pitchFamily="34" charset="0"/>
              <a:cs typeface="Arial" pitchFamily="34" charset="0"/>
            </a:endParaRPr>
          </a:p>
        </p:txBody>
      </p:sp>
      <p:pic>
        <p:nvPicPr>
          <p:cNvPr id="7170" name="Picture 2" descr="G:\_In process\Janelle eBook\Home-Based\images\BY_44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8225" y="1524000"/>
            <a:ext cx="352425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5943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0&quot;/&gt;&lt;property id=&quot;20307&quot; value=&quot;354&quot;/&gt;&lt;/object&gt;&lt;object type=&quot;3&quot; unique_id=&quot;10004&quot;&gt;&lt;property id=&quot;20148&quot; value=&quot;5&quot;/&gt;&lt;property id=&quot;20300&quot; value=&quot;Slide 2 - &amp;quot;Welcome and Introductions&amp;quot;&quot;/&gt;&lt;property id=&quot;20307&quot; value=&quot;335&quot;/&gt;&lt;/object&gt;&lt;object type=&quot;3&quot; unique_id=&quot;10005&quot;&gt;&lt;property id=&quot;20148&quot; value=&quot;5&quot;/&gt;&lt;property id=&quot;20300&quot; value=&quot;Slide 3 - &amp;quot;Train-the-Trainer Agenda – Day 1&amp;quot;&quot;/&gt;&lt;property id=&quot;20307&quot; value=&quot;257&quot;/&gt;&lt;/object&gt;&lt;object type=&quot;3&quot; unique_id=&quot;10006&quot;&gt;&lt;property id=&quot;20148&quot; value=&quot;5&quot;/&gt;&lt;property id=&quot;20300&quot; value=&quot;Slide 4 - &amp;quot;Purpose / Goals of Train-the-Trainer&amp;quot;&quot;/&gt;&lt;property id=&quot;20307&quot; value=&quot;336&quot;/&gt;&lt;/object&gt;&lt;object type=&quot;3&quot; unique_id=&quot;10007&quot;&gt;&lt;property id=&quot;20148&quot; value=&quot;5&quot;/&gt;&lt;property id=&quot;20300&quot; value=&quot;Slide 5 - &amp;quot;Timeline&amp;quot;&quot;/&gt;&lt;property id=&quot;20307&quot; value=&quot;341&quot;/&gt;&lt;/object&gt;&lt;object type=&quot;3&quot; unique_id=&quot;10008&quot;&gt;&lt;property id=&quot;20148&quot; value=&quot;5&quot;/&gt;&lt;property id=&quot;20300&quot; value=&quot;Slide 6 - &amp;quot;As we begin…&amp;quot;&quot;/&gt;&lt;property id=&quot;20307&quot; value=&quot;337&quot;/&gt;&lt;/object&gt;&lt;object type=&quot;3&quot; unique_id=&quot;10009&quot;&gt;&lt;property id=&quot;20148&quot; value=&quot;5&quot;/&gt;&lt;property id=&quot;20300&quot; value=&quot;Slide 7 - &amp;quot;“Getting To Know You” Bingo for Home Visitor Trainers&amp;quot;&quot;/&gt;&lt;property id=&quot;20307&quot; value=&quot;338&quot;/&gt;&lt;/object&gt;&lt;object type=&quot;3&quot; unique_id=&quot;10010&quot;&gt;&lt;property id=&quot;20148&quot; value=&quot;5&quot;/&gt;&lt;property id=&quot;20300&quot; value=&quot;Slide 9 - &amp;quot;Orientation&amp;quot;&quot;/&gt;&lt;property id=&quot;20307&quot; value=&quot;339&quot;/&gt;&lt;/object&gt;&lt;object type=&quot;3&quot; unique_id=&quot;10011&quot;&gt;&lt;property id=&quot;20148&quot; value=&quot;5&quot;/&gt;&lt;property id=&quot;20300&quot; value=&quot;Slide 1&quot;/&gt;&lt;property id=&quot;20307&quot; value=&quot;256&quot;/&gt;&lt;/object&gt;&lt;object type=&quot;3&quot; unique_id=&quot;10012&quot;&gt;&lt;property id=&quot;20148&quot; value=&quot;5&quot;/&gt;&lt;property id=&quot;20300&quot; value=&quot;Slide 14 - &amp;quot;Introductions Activity&amp;quot;&quot;/&gt;&lt;property id=&quot;20307&quot; value=&quot;352&quot;/&gt;&lt;/object&gt;&lt;object type=&quot;3&quot; unique_id=&quot;10013&quot;&gt;&lt;property id=&quot;20148&quot; value=&quot;5&quot;/&gt;&lt;property id=&quot;20300&quot; value=&quot;Slide 12&quot;/&gt;&lt;property id=&quot;20307&quot; value=&quot;342&quot;/&gt;&lt;/object&gt;&lt;object type=&quot;3&quot; unique_id=&quot;10014&quot;&gt;&lt;property id=&quot;20148&quot; value=&quot;5&quot;/&gt;&lt;property id=&quot;20300&quot; value=&quot;Slide 13 - &amp;quot;Sample 4-Hour Training for Providers Agenda&amp;quot;&quot;/&gt;&lt;property id=&quot;20307&quot; value=&quot;353&quot;/&gt;&lt;/object&gt;&lt;object type=&quot;3&quot; unique_id=&quot;10015&quot;&gt;&lt;property id=&quot;20148&quot; value=&quot;5&quot;/&gt;&lt;property id=&quot;20300&quot; value=&quot;Slide 11 - &amp;quot;Notes to the Trainer&amp;quot;&quot;/&gt;&lt;property id=&quot;20307&quot; value=&quot;316&quot;/&gt;&lt;/object&gt;&lt;object type=&quot;3&quot; unique_id=&quot;10016&quot;&gt;&lt;property id=&quot;20148&quot; value=&quot;5&quot;/&gt;&lt;property id=&quot;20300&quot; value=&quot;Slide 15 - &amp;quot;Learning Objectives&amp;quot;&quot;/&gt;&lt;property id=&quot;20307&quot; value=&quot;258&quot;/&gt;&lt;/object&gt;&lt;object type=&quot;3&quot; unique_id=&quot;10017&quot;&gt;&lt;property id=&quot;20148&quot; value=&quot;5&quot;/&gt;&lt;property id=&quot;20300&quot; value=&quot;Slide 16 - &amp;quot;Illinois Standards Orientation&amp;quot;&quot;/&gt;&lt;property id=&quot;20307&quot; value=&quot;262&quot;/&gt;&lt;/object&gt;&lt;object type=&quot;3&quot; unique_id=&quot;10018&quot;&gt;&lt;property id=&quot;20148&quot; value=&quot;5&quot;/&gt;&lt;property id=&quot;20300&quot; value=&quot;Slide 17 - &amp;quot;Introduction to the Illinois Early Learning Guidelines&amp;quot;&quot;/&gt;&lt;property id=&quot;20307&quot; value=&quot;265&quot;/&gt;&lt;/object&gt;&lt;object type=&quot;3&quot; unique_id=&quot;10019&quot;&gt;&lt;property id=&quot;20148&quot; value=&quot;5&quot;/&gt;&lt;property id=&quot;20300&quot; value=&quot;Slide 18 - &amp;quot;History and Development of Guidelines&amp;quot;&quot;/&gt;&lt;property id=&quot;20307&quot; value=&quot;267&quot;/&gt;&lt;/object&gt;&lt;object type=&quot;3&quot; unique_id=&quot;10020&quot;&gt;&lt;property id=&quot;20148&quot; value=&quot;5&quot;/&gt;&lt;property id=&quot;20300&quot; value=&quot;Slide 19 - &amp;quot;Purposes&amp;quot;&quot;/&gt;&lt;property id=&quot;20307&quot; value=&quot;270&quot;/&gt;&lt;/object&gt;&lt;object type=&quot;3&quot; unique_id=&quot;10021&quot;&gt;&lt;property id=&quot;20148&quot; value=&quot;5&quot;/&gt;&lt;property id=&quot;20300&quot; value=&quot;Slide 20 - &amp;quot;Beliefs about Children and Development&amp;quot;&quot;/&gt;&lt;property id=&quot;20307&quot; value=&quot;274&quot;/&gt;&lt;/object&gt;&lt;object type=&quot;3&quot; unique_id=&quot;10022&quot;&gt;&lt;property id=&quot;20148&quot; value=&quot;5&quot;/&gt;&lt;property id=&quot;20300&quot; value=&quot;Slide 21 - &amp;quot;What the Guidelines are not&amp;quot;&quot;/&gt;&lt;property id=&quot;20307&quot; value=&quot;264&quot;/&gt;&lt;/object&gt;&lt;object type=&quot;3&quot; unique_id=&quot;10023&quot;&gt;&lt;property id=&quot;20148&quot; value=&quot;5&quot;/&gt;&lt;property id=&quot;20300&quot; value=&quot;Slide 22 - &amp;quot;Early Learning Guidelines in Action!&amp;quot;&quot;/&gt;&lt;property id=&quot;20307&quot; value=&quot;275&quot;/&gt;&lt;/object&gt;&lt;object type=&quot;3&quot; unique_id=&quot;10024&quot;&gt;&lt;property id=&quot;20148&quot; value=&quot;5&quot;/&gt;&lt;property id=&quot;20300&quot; value=&quot;Slide 23 - &amp;quot;How to Use the Guidelines (see page 6)&amp;quot;&quot;/&gt;&lt;property id=&quot;20307&quot; value=&quot;272&quot;/&gt;&lt;/object&gt;&lt;object type=&quot;3&quot; unique_id=&quot;10025&quot;&gt;&lt;property id=&quot;20148&quot; value=&quot;5&quot;/&gt;&lt;property id=&quot;20300&quot; value=&quot;Slide 24 - &amp;quot;How to Use the Guidelines (see page 7)&amp;quot;&quot;/&gt;&lt;property id=&quot;20307&quot; value=&quot;343&quot;/&gt;&lt;/object&gt;&lt;object type=&quot;3&quot; unique_id=&quot;10026&quot;&gt;&lt;property id=&quot;20148&quot; value=&quot;5&quot;/&gt;&lt;property id=&quot;20300&quot; value=&quot;Slide 25 - &amp;quot;Activity 1 – Features Of The Sections&amp;quot;&quot;/&gt;&lt;property id=&quot;20307&quot; value=&quot;271&quot;/&gt;&lt;/object&gt;&lt;object type=&quot;3&quot; unique_id=&quot;10027&quot;&gt;&lt;property id=&quot;20148&quot; value=&quot;5&quot;/&gt;&lt;property id=&quot;20300&quot; value=&quot;Slide 26 - &amp;quot;Activity 2 – Use of the Guidelines in Home Visiting&amp;quot;&quot;/&gt;&lt;property id=&quot;20307&quot; value=&quot;273&quot;/&gt;&lt;/object&gt;&lt;object type=&quot;3&quot; unique_id=&quot;10028&quot;&gt;&lt;property id=&quot;20148&quot; value=&quot;5&quot;/&gt;&lt;property id=&quot;20300&quot; value=&quot;Slide 27 - &amp;quot;Practice!&amp;quot;&quot;/&gt;&lt;property id=&quot;20307&quot; value=&quot;317&quot;/&gt;&lt;/object&gt;&lt;object type=&quot;3&quot; unique_id=&quot;10029&quot;&gt;&lt;property id=&quot;20148&quot; value=&quot;5&quot;/&gt;&lt;property id=&quot;20300&quot; value=&quot;Slide 28 - &amp;quot;Observation Worksheet:  IELG (O-3 Years) (see handout and sample)&amp;quot;&quot;/&gt;&lt;property id=&quot;20307&quot; value=&quot;322&quot;/&gt;&lt;/object&gt;&lt;object type=&quot;3&quot; unique_id=&quot;10033&quot;&gt;&lt;property id=&quot;20148&quot; value=&quot;5&quot;/&gt;&lt;property id=&quot;20300&quot; value=&quot;Slide 32 - &amp;quot;Observation Worksheet:  IELG (O-3 Years) (see handout and sample)&amp;quot;&quot;/&gt;&lt;property id=&quot;20307&quot; value=&quot;350&quot;/&gt;&lt;/object&gt;&lt;object type=&quot;3&quot; unique_id=&quot;10034&quot;&gt;&lt;property id=&quot;20148&quot; value=&quot;5&quot;/&gt;&lt;property id=&quot;20300&quot; value=&quot;Slide 33 - &amp;quot;Observation 2:  Video Clip&amp;quot;&quot;/&gt;&lt;property id=&quot;20307&quot; value=&quot;318&quot;/&gt;&lt;/object&gt;&lt;object type=&quot;3&quot; unique_id=&quot;10035&quot;&gt;&lt;property id=&quot;20148&quot; value=&quot;5&quot;/&gt;&lt;property id=&quot;20300&quot; value=&quot;Slide 34 - &amp;quot;Sample Video Observation Feedback&amp;quot;&quot;/&gt;&lt;property id=&quot;20307&quot; value=&quot;348&quot;/&gt;&lt;/object&gt;&lt;object type=&quot;3&quot; unique_id=&quot;10036&quot;&gt;&lt;property id=&quot;20148&quot; value=&quot;5&quot;/&gt;&lt;property id=&quot;20300&quot; value=&quot;Slide 35 - &amp;quot;Sample Video Observation Feedback (cont.)&amp;quot;&quot;/&gt;&lt;property id=&quot;20307&quot; value=&quot;349&quot;/&gt;&lt;/object&gt;&lt;object type=&quot;3&quot; unique_id=&quot;10037&quot;&gt;&lt;property id=&quot;20148&quot; value=&quot;5&quot;/&gt;&lt;property id=&quot;20300&quot; value=&quot;Slide 36 - &amp;quot;Guidelines in Action Summary&amp;quot;&quot;/&gt;&lt;property id=&quot;20307&quot; value=&quot;324&quot;/&gt;&lt;/object&gt;&lt;object type=&quot;3&quot; unique_id=&quot;10038&quot;&gt;&lt;property id=&quot;20148&quot; value=&quot;5&quot;/&gt;&lt;property id=&quot;20300&quot; value=&quot;Slide 37 - &amp;quot;The IELG and Resource Toolkit &amp;quot;&quot;/&gt;&lt;property id=&quot;20307&quot; value=&quot;281&quot;/&gt;&lt;/object&gt;&lt;object type=&quot;3&quot; unique_id=&quot;10039&quot;&gt;&lt;property id=&quot;20148&quot; value=&quot;5&quot;/&gt;&lt;property id=&quot;20300&quot; value=&quot;Slide 38 - &amp;quot;Your Action Plan!&amp;quot;&quot;/&gt;&lt;property id=&quot;20307&quot; value=&quot;282&quot;/&gt;&lt;/object&gt;&lt;object type=&quot;3&quot; unique_id=&quot;10040&quot;&gt;&lt;property id=&quot;20148&quot; value=&quot;5&quot;/&gt;&lt;property id=&quot;20300&quot; value=&quot;Slide 39 - &amp;quot;Reflection and Evaluation&amp;quot;&quot;/&gt;&lt;property id=&quot;20307&quot; value=&quot;327&quot;/&gt;&lt;/object&gt;&lt;object type=&quot;3&quot; unique_id=&quot;10041&quot;&gt;&lt;property id=&quot;20148&quot; value=&quot;5&quot;/&gt;&lt;property id=&quot;20300&quot; value=&quot;Slide 40 - &amp;quot;THANK YOU FOR YOUR PARTICIPATION!!!!&amp;quot;&quot;/&gt;&lt;property id=&quot;20307&quot; value=&quot;319&quot;/&gt;&lt;/object&gt;&lt;object type=&quot;3&quot; unique_id=&quot;10042&quot;&gt;&lt;property id=&quot;20148&quot; value=&quot;5&quot;/&gt;&lt;property id=&quot;20300&quot; value=&quot;Slide 41 - &amp;quot;Sign-up sheet&amp;quot;&quot;/&gt;&lt;property id=&quot;20307&quot; value=&quot;347&quot;/&gt;&lt;/object&gt;&lt;object type=&quot;3&quot; unique_id=&quot;10043&quot;&gt;&lt;property id=&quot;20148&quot; value=&quot;5&quot;/&gt;&lt;property id=&quot;20300&quot; value=&quot;Slide 42 - &amp;quot;WELCOME BACK TO DAY TWO!&amp;quot;&quot;/&gt;&lt;property id=&quot;20307&quot; value=&quot;325&quot;/&gt;&lt;/object&gt;&lt;object type=&quot;3&quot; unique_id=&quot;10044&quot;&gt;&lt;property id=&quot;20148&quot; value=&quot;5&quot;/&gt;&lt;property id=&quot;20300&quot; value=&quot;Slide 43 - &amp;quot;AGENDA&amp;quot;&quot;/&gt;&lt;property id=&quot;20307&quot; value=&quot;326&quot;/&gt;&lt;/object&gt;&lt;object type=&quot;3&quot; unique_id=&quot;10045&quot;&gt;&lt;property id=&quot;20148&quot; value=&quot;5&quot;/&gt;&lt;property id=&quot;20300&quot; value=&quot;Slide 44 - &amp;quot;Training&amp;quot;&quot;/&gt;&lt;property id=&quot;20307&quot; value=&quot;328&quot;/&gt;&lt;/object&gt;&lt;object type=&quot;3&quot; unique_id=&quot;10046&quot;&gt;&lt;property id=&quot;20148&quot; value=&quot;5&quot;/&gt;&lt;property id=&quot;20300&quot; value=&quot;Slide 45 - &amp;quot;Lunch&amp;quot;&quot;/&gt;&lt;property id=&quot;20307&quot; value=&quot;329&quot;/&gt;&lt;/object&gt;&lt;object type=&quot;3&quot; unique_id=&quot;10047&quot;&gt;&lt;property id=&quot;20148&quot; value=&quot;5&quot;/&gt;&lt;property id=&quot;20300&quot; value=&quot;Slide 46 - &amp;quot;Training (cont.)&amp;quot;&quot;/&gt;&lt;property id=&quot;20307&quot; value=&quot;330&quot;/&gt;&lt;/object&gt;&lt;object type=&quot;3&quot; unique_id=&quot;10048&quot;&gt;&lt;property id=&quot;20148&quot; value=&quot;5&quot;/&gt;&lt;property id=&quot;20300&quot; value=&quot;Slide 47 - &amp;quot;Planning&amp;quot;&quot;/&gt;&lt;property id=&quot;20307&quot; value=&quot;331&quot;/&gt;&lt;/object&gt;&lt;object type=&quot;3&quot; unique_id=&quot;10049&quot;&gt;&lt;property id=&quot;20148&quot; value=&quot;5&quot;/&gt;&lt;property id=&quot;20300&quot; value=&quot;Slide 48 - &amp;quot;Reflection and Evaluation&amp;quot;&quot;/&gt;&lt;property id=&quot;20307&quot; value=&quot;332&quot;/&gt;&lt;/object&gt;&lt;object type=&quot;3&quot; unique_id=&quot;10051&quot;&gt;&lt;property id=&quot;20148&quot; value=&quot;5&quot;/&gt;&lt;property id=&quot;20300&quot; value=&quot;Slide 50 - &amp;quot;THANK YOU FOR YOUR PARTICIPATION!!!!&amp;quot;&quot;/&gt;&lt;property id=&quot;20307&quot; value=&quot;333&quot;/&gt;&lt;/object&gt;&lt;object type=&quot;3&quot; unique_id=&quot;10786&quot;&gt;&lt;property id=&quot;20148&quot; value=&quot;5&quot;/&gt;&lt;property id=&quot;20300&quot; value=&quot;Slide 49 - &amp;quot;What’s Next?&amp;quot;&quot;/&gt;&lt;property id=&quot;20307&quot; value=&quot;355&quot;/&gt;&lt;/object&gt;&lt;object type=&quot;3&quot; unique_id=&quot;11656&quot;&gt;&lt;property id=&quot;20148&quot; value=&quot;5&quot;/&gt;&lt;property id=&quot;20300&quot; value=&quot;Slide 8 - &amp;quot;Role of a Home Visitor&amp;quot;&quot;/&gt;&lt;property id=&quot;20307&quot; value=&quot;351&quot;/&gt;&lt;/object&gt;&lt;object type=&quot;3&quot; unique_id=&quot;11657&quot;&gt;&lt;property id=&quot;20148&quot; value=&quot;5&quot;/&gt;&lt;property id=&quot;20300&quot; value=&quot;Slide 29 - &amp;quot;Observation 1:  VIDEO CLIP&amp;quot;&quot;/&gt;&lt;property id=&quot;20307&quot; value=&quot;294&quot;/&gt;&lt;/object&gt;&lt;object type=&quot;3&quot; unique_id=&quot;11658&quot;&gt;&lt;property id=&quot;20148&quot; value=&quot;5&quot;/&gt;&lt;property id=&quot;20300&quot; value=&quot;Slide 30 - &amp;quot;Sample Video Observation Feedback&amp;quot;&quot;/&gt;&lt;property id=&quot;20307&quot; value=&quot;344&quot;/&gt;&lt;/object&gt;&lt;object type=&quot;3&quot; unique_id=&quot;11659&quot;&gt;&lt;property id=&quot;20148&quot; value=&quot;5&quot;/&gt;&lt;property id=&quot;20300&quot; value=&quot;Slide 31 - &amp;quot;Sample Video Observation Feedback (cont.)&amp;quot;&quot;/&gt;&lt;property id=&quot;20307&quot; value=&quot;346&quot;/&gt;&lt;/object&gt;&lt;/object&gt;&lt;object type=&quot;8&quot; unique_id=&quot;10102&quot;&gt;&lt;/object&gt;&lt;/object&gt;&lt;/database&gt;"/>
  <p:tag name="SECTOMILLISECCONVERTED" val="1"/>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ELG.ELS KYarbrough.3.2013.  3.26.20 PD provider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Illinois_Standards_OrientationDraft12.8.23.13</Template>
  <TotalTime>15373</TotalTime>
  <Words>5354</Words>
  <Application>Microsoft Office PowerPoint</Application>
  <PresentationFormat>Custom</PresentationFormat>
  <Paragraphs>614</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ELG.ELS KYarbrough.3.2013.  3.26.20 PD providers</vt:lpstr>
      <vt:lpstr>PowerPoint Presentation</vt:lpstr>
      <vt:lpstr>Notes to the Trainer</vt:lpstr>
      <vt:lpstr>PowerPoint Presentation</vt:lpstr>
      <vt:lpstr>                          IELG Agenda</vt:lpstr>
      <vt:lpstr>Introductions Activity</vt:lpstr>
      <vt:lpstr>Learning Objectives</vt:lpstr>
      <vt:lpstr>Illinois Standards Orientation</vt:lpstr>
      <vt:lpstr>Introduction to the Illinois Early Learning Guidelines</vt:lpstr>
      <vt:lpstr>History and Development of Guidelines</vt:lpstr>
      <vt:lpstr>Purposes</vt:lpstr>
      <vt:lpstr>Beliefs about Children and Development</vt:lpstr>
      <vt:lpstr>What the Guidelines are not</vt:lpstr>
      <vt:lpstr>Early Learning Guidelines in Action!</vt:lpstr>
      <vt:lpstr>How to Use the Guidelines (see page 6)</vt:lpstr>
      <vt:lpstr>How to Use the Guidelines (see page 7)</vt:lpstr>
      <vt:lpstr>Activity 1 – Features Of The Sections</vt:lpstr>
      <vt:lpstr>Activity 2 – Use of the Guidelines in Home Visiting</vt:lpstr>
      <vt:lpstr>Practice!</vt:lpstr>
      <vt:lpstr>Observation Worksheet:  IELG (O-3 Years) (see handout and sample)</vt:lpstr>
      <vt:lpstr>Observation 1:  VIDEO CLIP</vt:lpstr>
      <vt:lpstr>Sample Video Observation Feedback</vt:lpstr>
      <vt:lpstr>Sample Video Observation Feedback (cont.)</vt:lpstr>
      <vt:lpstr>Observation Worksheet:  IELG (O-3 Years) (see handout and sample)</vt:lpstr>
      <vt:lpstr>Observation 2:  Video Clip</vt:lpstr>
      <vt:lpstr>Sample Video Observation Feedback</vt:lpstr>
      <vt:lpstr>Sample Video Observation Feedback (cont.)</vt:lpstr>
      <vt:lpstr>Guidelines in Action Summary</vt:lpstr>
      <vt:lpstr>The IELG and Resource Toolkit </vt:lpstr>
      <vt:lpstr>Your Action Plan!</vt:lpstr>
      <vt:lpstr>Reflection and Evaluation</vt:lpstr>
      <vt:lpstr>THANK YOU FOR YOUR PARTICIPATION!!!!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Janelle Weldin-Frisch</dc:creator>
  <cp:lastModifiedBy>Michael Stephens</cp:lastModifiedBy>
  <cp:revision>639</cp:revision>
  <cp:lastPrinted>2015-03-11T17:08:05Z</cp:lastPrinted>
  <dcterms:created xsi:type="dcterms:W3CDTF">2013-11-17T17:58:39Z</dcterms:created>
  <dcterms:modified xsi:type="dcterms:W3CDTF">2015-03-27T18:23:46Z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Family Childcare and Center-Based Providers - Train the Trainer</vt:lpwstr>
  </property>
  <property fmtid="{D5CDD505-2E9C-101B-9397-08002B2CF9AE}" pid="4" name="ArticulateGUID">
    <vt:lpwstr>6A062508-1C4B-4AE3-815C-2901BC5EA130</vt:lpwstr>
  </property>
  <property fmtid="{D5CDD505-2E9C-101B-9397-08002B2CF9AE}" pid="5" name="ArticulateProjectFull">
    <vt:lpwstr>F:\Ounce archive\graphic design projects\IELG\IELG training\Home visitor\2015-03-11-HomeVisitors-TrainersManual.ppta</vt:lpwstr>
  </property>
</Properties>
</file>