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3" r:id="rId1"/>
  </p:sldMasterIdLst>
  <p:notesMasterIdLst>
    <p:notesMasterId r:id="rId31"/>
  </p:notesMasterIdLst>
  <p:handoutMasterIdLst>
    <p:handoutMasterId r:id="rId32"/>
  </p:handout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</p:sldIdLst>
  <p:sldSz cx="12192000" cy="6858000"/>
  <p:notesSz cx="7315200" cy="96012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76686" autoAdjust="0"/>
  </p:normalViewPr>
  <p:slideViewPr>
    <p:cSldViewPr snapToGrid="0">
      <p:cViewPr varScale="1">
        <p:scale>
          <a:sx n="69" d="100"/>
          <a:sy n="69" d="100"/>
        </p:scale>
        <p:origin x="-70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3222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257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428625"/>
            <a:ext cx="5757862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23" tIns="47861" rIns="95723" bIns="478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9645" y="3848684"/>
            <a:ext cx="5852160" cy="5425947"/>
          </a:xfrm>
          <a:prstGeom prst="rect">
            <a:avLst/>
          </a:prstGeom>
        </p:spPr>
        <p:txBody>
          <a:bodyPr vert="horz" lIns="95723" tIns="47861" rIns="95723" bIns="4786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866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05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92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07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10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10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46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96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25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48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18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5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67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57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7349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48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06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57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570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46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24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30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8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3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6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1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7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9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9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74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4286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9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bpresentation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81C3DBC-B5E4-405A-87E0-AED39ADB18E4}" type="datetime1">
              <a:rPr lang="en-US" smtClean="0"/>
              <a:t>3/27/2015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55AABF-B76D-45FB-A3EB-5F31CCD04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11000"/>
                </a:schemeClr>
              </a:gs>
              <a:gs pos="0">
                <a:schemeClr val="accent2">
                  <a:lumMod val="60000"/>
                  <a:lumOff val="40000"/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8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>
                <a:latin typeface="Franklin Gothic Medium" panose="020B060302010202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695F015B-134B-403E-A6D4-C49FDD85780B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fld id="{5555AABF-B76D-45FB-A3EB-5F31CCD04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Franklin Gothic Medium" panose="020B060302010202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567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>
                <a:latin typeface="Franklin Gothic Medium" panose="020B0603020102020204" pitchFamily="34" charset="0"/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Franklin Gothic Medium" panose="020B06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Franklin Gothic Medium" panose="020B06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Franklin Gothic Medium" panose="020B06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Franklin Gothic Medium" panose="020B0603020102020204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412A4434-6BFE-4701-832F-B9953F7236BE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>
                <a:latin typeface="Franklin Gothic Medium" panose="020B0603020102020204" pitchFamily="34" charset="0"/>
              </a:defRPr>
            </a:lvl1pPr>
          </a:lstStyle>
          <a:p>
            <a:fld id="{5555AABF-B76D-45FB-A3EB-5F31CCD04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>
                <a:latin typeface="Franklin Gothic Medium" panose="020B0603020102020204" pitchFamily="34" charset="0"/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8349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presenta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661B-0877-4972-A25B-9FCFD1E5FE65}" type="datetime1">
              <a:rPr lang="en-US" smtClean="0"/>
              <a:t>3/27/2015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AABF-B76D-45FB-A3EB-5F31CCD04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60000"/>
                  <a:lumOff val="40000"/>
                  <a:alpha val="20000"/>
                </a:schemeClr>
              </a:gs>
              <a:gs pos="0">
                <a:schemeClr val="tx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4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bpresentation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E6E7-072B-41A6-8178-FCFD1F9EA58D}" type="datetime1">
              <a:rPr lang="en-US" smtClean="0"/>
              <a:t>3/27/2015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555AABF-B76D-45FB-A3EB-5F31CCD04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60000"/>
                  <a:lumOff val="40000"/>
                  <a:alpha val="20000"/>
                </a:schemeClr>
              </a:gs>
              <a:gs pos="0">
                <a:schemeClr val="tx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0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0A5A7D9-1A58-48C7-BB08-C9E197C787DA}" type="datetime1">
              <a:rPr lang="en-US" smtClean="0"/>
              <a:t>3/27/2015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55AABF-B76D-45FB-A3EB-5F31CCD04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60000"/>
                  <a:lumOff val="40000"/>
                  <a:alpha val="20000"/>
                </a:schemeClr>
              </a:gs>
              <a:gs pos="0">
                <a:schemeClr val="tx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4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11000"/>
                </a:schemeClr>
              </a:gs>
              <a:gs pos="0">
                <a:schemeClr val="accent2">
                  <a:lumMod val="60000"/>
                  <a:lumOff val="40000"/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05EF-CCD3-485F-BB2F-886777549617}" type="datetime1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55AABF-B76D-45FB-A3EB-5F31CCD04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3411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11000"/>
                </a:schemeClr>
              </a:gs>
              <a:gs pos="0">
                <a:schemeClr val="accent2">
                  <a:lumMod val="60000"/>
                  <a:lumOff val="40000"/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Franklin Gothic Medium" panose="020B06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Franklin Gothic Medium" panose="020B06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Franklin Gothic Medium" panose="020B06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7727191F-04A3-44A5-8E67-13DAA45B8D10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fld id="{5555AABF-B76D-45FB-A3EB-5F31CCD04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8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11000"/>
                </a:schemeClr>
              </a:gs>
              <a:gs pos="0">
                <a:schemeClr val="accent2">
                  <a:lumMod val="60000"/>
                  <a:lumOff val="40000"/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683E9B06-DA16-4D7F-8F84-1C1DC5196955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5555AABF-B76D-45FB-A3EB-5F31CCD04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11000"/>
                </a:schemeClr>
              </a:gs>
              <a:gs pos="0">
                <a:schemeClr val="accent2">
                  <a:lumMod val="60000"/>
                  <a:lumOff val="40000"/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A259893A-FAF3-40F0-B601-F7E3032F21F7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5555AABF-B76D-45FB-A3EB-5F31CCD04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9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  <a:alpha val="11000"/>
                </a:schemeClr>
              </a:gs>
              <a:gs pos="0">
                <a:schemeClr val="accent2">
                  <a:lumMod val="60000"/>
                  <a:lumOff val="40000"/>
                  <a:alpha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fld id="{3C283AA6-79E4-490A-BE49-E61862C11843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fld id="{5555AABF-B76D-45FB-A3EB-5F31CCD04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2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5DEB77-AC2E-4031-8533-67BA4226C060}" type="datetime1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55AABF-B76D-45FB-A3EB-5F31CCD04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1f8b3X4uI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N3PBjecBto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GndC_UQ-Tn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WELCOME!</a:t>
            </a:r>
            <a:endParaRPr lang="en-US" sz="40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0378"/>
            <a:ext cx="81957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F2936">
                    <a:lumMod val="50000"/>
                  </a:srgb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ILLINOIS</a:t>
            </a:r>
          </a:p>
          <a:p>
            <a:pPr algn="ctr"/>
            <a:r>
              <a:rPr lang="en-US" sz="6000" dirty="0" smtClean="0">
                <a:solidFill>
                  <a:srgbClr val="9F2936">
                    <a:lumMod val="50000"/>
                  </a:srgb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EARLY LEARNING</a:t>
            </a:r>
          </a:p>
          <a:p>
            <a:pPr algn="ctr"/>
            <a:r>
              <a:rPr lang="en-US" sz="6000" dirty="0" smtClean="0">
                <a:solidFill>
                  <a:srgbClr val="9F2936">
                    <a:lumMod val="50000"/>
                  </a:srgb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GUIDELINES</a:t>
            </a:r>
            <a:r>
              <a:rPr lang="en-US" sz="4400" dirty="0" smtClean="0">
                <a:solidFill>
                  <a:srgbClr val="9F2936">
                    <a:lumMod val="50000"/>
                  </a:srgb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rgbClr val="9F2936">
                    <a:lumMod val="50000"/>
                  </a:srgb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9F2936">
                    <a:lumMod val="50000"/>
                  </a:srgb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br>
              <a:rPr lang="en-US" sz="4400" dirty="0" smtClean="0">
                <a:solidFill>
                  <a:srgbClr val="9F2936">
                    <a:lumMod val="50000"/>
                  </a:srgb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sz="4400" i="1" dirty="0" smtClean="0">
                <a:solidFill>
                  <a:srgbClr val="9F2936">
                    <a:lumMod val="50000"/>
                  </a:srgb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For Home Visitors</a:t>
            </a:r>
            <a:endParaRPr lang="en-US" sz="3600" dirty="0">
              <a:solidFill>
                <a:srgbClr val="9F2936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5733" y="-340"/>
            <a:ext cx="3996267" cy="60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3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What the Guidelines are not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221" y="2288553"/>
            <a:ext cx="6050846" cy="38318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63550" indent="-463550">
              <a:spcAft>
                <a:spcPts val="3000"/>
              </a:spcAft>
              <a:buClr>
                <a:srgbClr val="9F293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Not </a:t>
            </a:r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curriculum</a:t>
            </a:r>
            <a:endParaRPr lang="en-US" sz="2800" dirty="0">
              <a:solidFill>
                <a:prstClr val="black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63550" indent="-463550">
              <a:spcAft>
                <a:spcPts val="3000"/>
              </a:spcAft>
              <a:buClr>
                <a:srgbClr val="9F293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Not </a:t>
            </a:r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an assessment tool or developmental </a:t>
            </a:r>
            <a:r>
              <a:rPr lang="en-US" sz="28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screening</a:t>
            </a:r>
            <a:endParaRPr lang="en-US" sz="2800" dirty="0">
              <a:solidFill>
                <a:prstClr val="black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63550" indent="-463550">
              <a:spcAft>
                <a:spcPts val="3000"/>
              </a:spcAft>
              <a:buClr>
                <a:srgbClr val="9F293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Not </a:t>
            </a:r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an </a:t>
            </a:r>
            <a:r>
              <a:rPr lang="en-US" sz="28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exhaustive </a:t>
            </a:r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resource of child </a:t>
            </a:r>
            <a:r>
              <a:rPr lang="en-US" sz="28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development</a:t>
            </a:r>
            <a:endParaRPr lang="en-US" sz="2800" dirty="0">
              <a:solidFill>
                <a:prstClr val="black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63550" indent="-463550">
              <a:spcAft>
                <a:spcPts val="3000"/>
              </a:spcAft>
              <a:buClr>
                <a:srgbClr val="9F2936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Not </a:t>
            </a:r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 developmental </a:t>
            </a:r>
            <a:r>
              <a:rPr lang="en-US" sz="28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checklist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8194" name="Picture 2" descr="G:\_In process\Janelle eBook\Home-Based\images\BY_58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0"/>
            <a:ext cx="3886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Early Learning Guidelines in Action!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7675" y="1600200"/>
            <a:ext cx="6551641" cy="5257800"/>
          </a:xfrm>
          <a:noFill/>
        </p:spPr>
        <p:txBody>
          <a:bodyPr anchor="ctr">
            <a:normAutofit/>
          </a:bodyPr>
          <a:lstStyle/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A look inside at</a:t>
            </a:r>
            <a:b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‘How to Use the Guidelines’</a:t>
            </a:r>
          </a:p>
          <a:p>
            <a:pPr marL="0" indent="0">
              <a:buNone/>
            </a:pPr>
            <a:endParaRPr lang="en-US" sz="2800" dirty="0" smtClean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Activity 1:  Features of the Sections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Activity 2:  Use of the Guidelines in       		  Home Visiting</a:t>
            </a: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G:\_In process\Janelle eBook\Home-Based\images\61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24000"/>
            <a:ext cx="51720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How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to Use the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Guidelines (see page 6)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597" y="1727713"/>
            <a:ext cx="5584807" cy="45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How to Use the Guidelines (see page 7)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160" y="1591733"/>
            <a:ext cx="6069681" cy="47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Activity 1 – Features Of The Sections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631443"/>
            <a:ext cx="8319911" cy="48936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marL="0" lvl="2" algn="ctr">
              <a:buClr>
                <a:prstClr val="black"/>
              </a:buClr>
            </a:pPr>
            <a:r>
              <a:rPr lang="en-US" sz="2600" b="1" u="sng" dirty="0">
                <a:solidFill>
                  <a:srgbClr val="9F2936">
                    <a:lumMod val="75000"/>
                  </a:srgb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Pair and Share</a:t>
            </a:r>
          </a:p>
          <a:p>
            <a:pPr marL="0" lvl="2" algn="ctr">
              <a:buClr>
                <a:prstClr val="black"/>
              </a:buClr>
            </a:pPr>
            <a:r>
              <a:rPr lang="en-US" sz="2600" b="1" dirty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Self-Regulation</a:t>
            </a:r>
          </a:p>
          <a:p>
            <a:pPr marL="0" lvl="2" algn="ctr">
              <a:buClr>
                <a:prstClr val="black"/>
              </a:buClr>
            </a:pPr>
            <a:r>
              <a:rPr lang="en-US" sz="2600" b="1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Domains </a:t>
            </a:r>
            <a:r>
              <a:rPr lang="en-US" sz="2600" b="1" dirty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of </a:t>
            </a:r>
            <a:r>
              <a:rPr lang="en-US" sz="2600" b="1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Development</a:t>
            </a:r>
          </a:p>
          <a:p>
            <a:pPr marL="0" lvl="2" algn="ctr">
              <a:buClr>
                <a:prstClr val="black"/>
              </a:buClr>
            </a:pPr>
            <a:r>
              <a:rPr lang="en-US" sz="2600" b="1" dirty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Approaches to </a:t>
            </a:r>
            <a:r>
              <a:rPr lang="en-US" sz="2600" b="1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Learning</a:t>
            </a:r>
          </a:p>
          <a:p>
            <a:pPr marL="0" lvl="2" algn="ctr">
              <a:buClr>
                <a:prstClr val="black"/>
              </a:buClr>
            </a:pPr>
            <a:r>
              <a:rPr lang="en-US" sz="2600" b="1" dirty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Sub-Domains/Subsections</a:t>
            </a:r>
          </a:p>
          <a:p>
            <a:pPr marL="0" lvl="2" algn="ctr">
              <a:buClr>
                <a:prstClr val="black"/>
              </a:buClr>
            </a:pPr>
            <a:r>
              <a:rPr lang="en-US" sz="2600" b="1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Standards</a:t>
            </a:r>
            <a:endParaRPr lang="en-US" sz="2600" b="1" dirty="0">
              <a:solidFill>
                <a:prstClr val="black"/>
              </a:solidFill>
              <a:latin typeface="Franklin Gothic Medium" panose="020B0603020102020204" pitchFamily="34" charset="0"/>
              <a:cs typeface="Arial" pitchFamily="34" charset="0"/>
            </a:endParaRPr>
          </a:p>
          <a:p>
            <a:pPr marL="0" lvl="2" algn="ctr">
              <a:buClr>
                <a:prstClr val="black"/>
              </a:buClr>
            </a:pPr>
            <a:r>
              <a:rPr lang="en-US" sz="2600" b="1" dirty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Age Descriptors</a:t>
            </a:r>
          </a:p>
          <a:p>
            <a:pPr marL="0" lvl="2" algn="ctr">
              <a:buClr>
                <a:prstClr val="black"/>
              </a:buClr>
            </a:pPr>
            <a:r>
              <a:rPr lang="en-US" sz="2600" b="1" dirty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Indicators for Children</a:t>
            </a:r>
          </a:p>
          <a:p>
            <a:pPr marL="0" lvl="2" algn="ctr">
              <a:buClr>
                <a:prstClr val="black"/>
              </a:buClr>
            </a:pPr>
            <a:r>
              <a:rPr lang="en-US" sz="2600" b="1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Strategies </a:t>
            </a:r>
            <a:r>
              <a:rPr lang="en-US" sz="2600" b="1" dirty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for Interaction</a:t>
            </a:r>
          </a:p>
          <a:p>
            <a:pPr marL="0" lvl="2" algn="ctr">
              <a:buClr>
                <a:prstClr val="black"/>
              </a:buClr>
            </a:pPr>
            <a:r>
              <a:rPr lang="en-US" sz="2600" b="1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Call-Out Boxes</a:t>
            </a:r>
          </a:p>
          <a:p>
            <a:pPr marL="0" lvl="2" algn="ctr">
              <a:buClr>
                <a:prstClr val="black"/>
              </a:buClr>
            </a:pPr>
            <a:r>
              <a:rPr lang="en-US" sz="2600" b="1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Real World Stories</a:t>
            </a:r>
          </a:p>
          <a:p>
            <a:pPr marL="0" lvl="2" algn="ctr">
              <a:buClr>
                <a:prstClr val="black"/>
              </a:buClr>
            </a:pPr>
            <a:r>
              <a:rPr lang="en-US" sz="2600" b="1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itchFamily="34" charset="0"/>
              </a:rPr>
              <a:t>Keep in Mind</a:t>
            </a:r>
            <a:endParaRPr lang="en-US" sz="2600" b="1" dirty="0">
              <a:solidFill>
                <a:prstClr val="black"/>
              </a:solidFill>
              <a:latin typeface="Franklin Gothic Medium" panose="020B0603020102020204" pitchFamily="34" charset="0"/>
              <a:cs typeface="Arial" pitchFamily="34" charset="0"/>
            </a:endParaRPr>
          </a:p>
        </p:txBody>
      </p:sp>
      <p:pic>
        <p:nvPicPr>
          <p:cNvPr id="9218" name="Picture 2" descr="G:\_In process\Pat Brady video\TOT images\Lightbul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3902" y="1411265"/>
            <a:ext cx="33718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1375136" cy="9906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Activity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– Use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the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Guidelines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Home Visiting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6283" y="2603351"/>
            <a:ext cx="3641448" cy="3490435"/>
          </a:xfrm>
          <a:noFill/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Relationships</a:t>
            </a:r>
          </a:p>
          <a:p>
            <a:pPr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States of Awareness</a:t>
            </a:r>
          </a:p>
          <a:p>
            <a:pPr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Culture</a:t>
            </a:r>
          </a:p>
          <a:p>
            <a:pPr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Birth Order</a:t>
            </a:r>
          </a:p>
          <a:p>
            <a:pPr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Differences in Learning Abilities</a:t>
            </a: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G:\_In process\Pat Brady video\TOT images\Lightbul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507" y="2458192"/>
            <a:ext cx="2080434" cy="32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561013"/>
            <a:ext cx="12192000" cy="766354"/>
          </a:xfrm>
          <a:prstGeom prst="rect">
            <a:avLst/>
          </a:prstGeom>
          <a:noFill/>
        </p:spPr>
        <p:txBody>
          <a:bodyPr vert="horz" anchor="ctr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F2936"/>
              </a:buClr>
              <a:buFont typeface="Wingdings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Essential Components</a:t>
            </a:r>
            <a:endParaRPr lang="en-US" sz="2800" dirty="0">
              <a:solidFill>
                <a:prstClr val="black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36749" y="2603351"/>
            <a:ext cx="3599622" cy="4012822"/>
          </a:xfrm>
          <a:prstGeom prst="rect">
            <a:avLst/>
          </a:prstGeom>
          <a:noFill/>
        </p:spPr>
        <p:txBody>
          <a:bodyPr vert="horz" anchor="t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F293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Temperament</a:t>
            </a:r>
          </a:p>
          <a:p>
            <a:pPr>
              <a:buClr>
                <a:srgbClr val="9F293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Primary Caregivers</a:t>
            </a:r>
          </a:p>
          <a:p>
            <a:pPr>
              <a:buClr>
                <a:srgbClr val="9F293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Toxic Stress</a:t>
            </a:r>
          </a:p>
          <a:p>
            <a:pPr>
              <a:buClr>
                <a:srgbClr val="9F293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Play</a:t>
            </a:r>
          </a:p>
          <a:p>
            <a:pPr>
              <a:buClr>
                <a:srgbClr val="9F293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Brain Developer</a:t>
            </a:r>
            <a:endParaRPr lang="en-US" sz="2800" dirty="0">
              <a:solidFill>
                <a:prstClr val="black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Practice!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3353" y="1600200"/>
            <a:ext cx="7858647" cy="52578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Observe a Video Vignette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Documentation of facts: that are seen, heard, or done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Refer to the </a:t>
            </a:r>
            <a:r>
              <a:rPr lang="en-US" sz="2800" i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Illinois Early Learning Guidelines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Reflect and Respond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Talking with Parents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Talking with Supervisor</a:t>
            </a:r>
          </a:p>
        </p:txBody>
      </p:sp>
      <p:pic>
        <p:nvPicPr>
          <p:cNvPr id="9218" name="Picture 2" descr="G:\_In process\Janelle eBook\Home-Based\images\BY_61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524000"/>
            <a:ext cx="3810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Observation Worksheet:  IELG (O-3 Years)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(see handout and sample)</a:t>
            </a:r>
            <a:endParaRPr lang="en-US" sz="27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Date:</a:t>
            </a:r>
            <a:b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Age of Child:                                  Initials of Child or First Name: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n-US" sz="2800" dirty="0" smtClean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Activity: _______________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n-US" sz="2800" dirty="0" smtClean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(DOMAINS OF DEVELOPMENT:  WORKSHEETS 1, 2, 3, and 4)</a:t>
            </a:r>
            <a:endParaRPr 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57777" y="2698044"/>
            <a:ext cx="7360355" cy="15127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7000"/>
                </a:schemeClr>
              </a:gs>
              <a:gs pos="100000">
                <a:schemeClr val="accent3">
                  <a:lumMod val="40000"/>
                  <a:lumOff val="60000"/>
                  <a:alpha val="5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Observation 1:  VIDEO CLIP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289778"/>
            <a:ext cx="12192000" cy="2568222"/>
          </a:xfrm>
        </p:spPr>
        <p:txBody>
          <a:bodyPr anchor="ctr"/>
          <a:lstStyle/>
          <a:p>
            <a:pPr algn="ctr">
              <a:buNone/>
            </a:pPr>
            <a:r>
              <a:rPr lang="en-US" sz="3600" u="sng" dirty="0">
                <a:solidFill>
                  <a:srgbClr val="0070C0"/>
                </a:solidFill>
                <a:latin typeface="Franklin Gothic Medium" panose="020B0603020102020204" pitchFamily="34" charset="0"/>
                <a:hlinkClick r:id="rId3"/>
              </a:rPr>
              <a:t>http://</a:t>
            </a:r>
            <a:r>
              <a:rPr lang="en-US" sz="3600" u="sng" dirty="0" smtClean="0">
                <a:solidFill>
                  <a:srgbClr val="0070C0"/>
                </a:solidFill>
                <a:latin typeface="Franklin Gothic Medium" panose="020B0603020102020204" pitchFamily="34" charset="0"/>
                <a:hlinkClick r:id="rId3"/>
              </a:rPr>
              <a:t>www.youtube.com/watch?v=d1f8b3X4uIY</a:t>
            </a:r>
            <a:endParaRPr lang="en-US" sz="3600" u="sng" dirty="0" smtClean="0">
              <a:solidFill>
                <a:srgbClr val="0070C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G:\_In process\trainings\Online training template\YouTube play butt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2984499"/>
            <a:ext cx="13970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0" y="2795034"/>
            <a:ext cx="536377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“Maddie Almost 8 Months </a:t>
            </a:r>
            <a:r>
              <a:rPr lang="en-US" sz="40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</a:t>
            </a:r>
            <a:r>
              <a:rPr lang="en-US" sz="40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ld”</a:t>
            </a:r>
            <a:endParaRPr lang="en-US" sz="4000" dirty="0">
              <a:solidFill>
                <a:prstClr val="black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Sample Video Observation Feedback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5395400" cy="513996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 smtClean="0">
                <a:latin typeface="Calibri"/>
                <a:ea typeface="Times New Roman"/>
                <a:cs typeface="Times New Roman"/>
              </a:rPr>
              <a:t>Vignette </a:t>
            </a:r>
            <a:r>
              <a:rPr lang="en-US" sz="1600" dirty="0">
                <a:latin typeface="Calibri"/>
                <a:ea typeface="Times New Roman"/>
                <a:cs typeface="Times New Roman"/>
              </a:rPr>
              <a:t>1       </a:t>
            </a:r>
            <a:r>
              <a:rPr lang="en-US" sz="1600" dirty="0" smtClean="0">
                <a:latin typeface="Calibri"/>
                <a:ea typeface="Times New Roman"/>
                <a:cs typeface="Times New Roman"/>
              </a:rPr>
              <a:t>“Maddie Almost 8 Months </a:t>
            </a:r>
            <a:r>
              <a:rPr lang="en-US" sz="1600" dirty="0">
                <a:latin typeface="Calibri"/>
                <a:ea typeface="Times New Roman"/>
                <a:cs typeface="Times New Roman"/>
              </a:rPr>
              <a:t>O</a:t>
            </a:r>
            <a:r>
              <a:rPr lang="en-US" sz="1600" dirty="0" smtClean="0">
                <a:latin typeface="Calibri"/>
                <a:ea typeface="Times New Roman"/>
                <a:cs typeface="Times New Roman"/>
              </a:rPr>
              <a:t>ld”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>
                <a:latin typeface="Calibri"/>
                <a:ea typeface="Times New Roman"/>
                <a:cs typeface="Times New Roman"/>
              </a:rPr>
              <a:t>8</a:t>
            </a:r>
            <a:r>
              <a:rPr lang="en-US" sz="16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en-US" sz="1600" dirty="0">
                <a:latin typeface="Calibri"/>
                <a:ea typeface="Times New Roman"/>
                <a:cs typeface="Times New Roman"/>
              </a:rPr>
              <a:t>months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>
                <a:latin typeface="Calibri"/>
                <a:ea typeface="Times New Roman"/>
                <a:cs typeface="Times New Roman"/>
              </a:rPr>
              <a:t>Domain 1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Social and Emotional Development:  Birth – 9 Months – (Attachment Relationships) – Children begin to build trust, initiate interaction, and seek proximity with one (or a few) primary caregiver(s).  (P. 32)</a:t>
            </a:r>
            <a:endParaRPr lang="en-US" sz="1600" dirty="0" smtClean="0">
              <a:latin typeface="Calibri"/>
              <a:ea typeface="Times New Roman"/>
              <a:cs typeface="Times New Roman"/>
            </a:endParaRPr>
          </a:p>
          <a:p>
            <a:pPr marL="339725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Indicators:</a:t>
            </a:r>
            <a:endParaRPr lang="en-US" sz="1600" dirty="0" smtClean="0"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Responds to caregiver (s) by smiling and cooing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Imitates familiar adults’ gestures and sounds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)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320040" lvl="1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Strategies </a:t>
            </a:r>
            <a:r>
              <a:rPr lang="en-US" sz="1600" dirty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for Interaction: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Provide prompt, responsive, and sensitive care to the child’s needs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Follow the child’s cues;  allow the child to socially disengage when ready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59398" y="2344916"/>
            <a:ext cx="5394960" cy="382964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9F2936"/>
              </a:buClr>
              <a:buFont typeface="Wingdings"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Domain 2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9F2936"/>
              </a:buClr>
              <a:buFont typeface="Wingdings"/>
              <a:buNone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 Physical Development and Health:  7- 18 Months – (Fine Motor) – Children begin to gain control of their small muscles and purposefully manipulate objects.  (P. 62</a:t>
            </a: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)</a:t>
            </a:r>
            <a:endParaRPr lang="en-US" sz="1600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39725" indent="0">
              <a:spcBef>
                <a:spcPts val="0"/>
              </a:spcBef>
              <a:spcAft>
                <a:spcPts val="1000"/>
              </a:spcAft>
              <a:buClr>
                <a:srgbClr val="9F2936"/>
              </a:buClr>
              <a:buFont typeface="Wingdings"/>
              <a:buNone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Indicators:</a:t>
            </a:r>
            <a:endParaRPr lang="en-US" sz="1600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Picks up objects</a:t>
            </a: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Uses pincer grasp, e.g., picks up cheerio with thumb and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forefinger</a:t>
            </a:r>
            <a:endParaRPr lang="en-US" sz="16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20040" lvl="1" indent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rgbClr val="F07F09"/>
              </a:buClr>
              <a:buFont typeface="Wingdings 2"/>
              <a:buNone/>
            </a:pP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Strategies for Interaction:</a:t>
            </a:r>
            <a:endParaRPr lang="en-US" sz="1600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Provide the child with finger foods they can grasp and bring to mouth, e.g., dry cereal</a:t>
            </a: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Allow the child to explore books on his or her own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                   IELG Agenda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71959" y="1521178"/>
            <a:ext cx="11515241" cy="5236084"/>
          </a:xfrm>
        </p:spPr>
        <p:txBody>
          <a:bodyPr anchor="ctr">
            <a:noAutofit/>
          </a:bodyPr>
          <a:lstStyle/>
          <a:p>
            <a:pPr marL="1771650" lvl="1" indent="-1771650">
              <a:buNone/>
              <a:tabLst>
                <a:tab pos="1196975" algn="r"/>
              </a:tabLst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	Welcome and 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Introductions</a:t>
            </a:r>
          </a:p>
          <a:p>
            <a:pPr marL="1771650" lvl="1" indent="-1771650">
              <a:buNone/>
              <a:tabLst>
                <a:tab pos="1196975" algn="r"/>
              </a:tabLst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llinois Standards Orientation</a:t>
            </a:r>
          </a:p>
          <a:p>
            <a:pPr marL="1771650" lvl="1" indent="-1771650">
              <a:buNone/>
              <a:tabLst>
                <a:tab pos="1196975" algn="r"/>
              </a:tabLst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		Introduction to the </a:t>
            </a:r>
            <a:r>
              <a:rPr lang="en-US" sz="2800" i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Illinois Early Learning Guidelines (IELG)</a:t>
            </a:r>
          </a:p>
          <a:p>
            <a:pPr marL="1771650" lvl="1" indent="-1771650">
              <a:buNone/>
              <a:tabLst>
                <a:tab pos="1196975" algn="r"/>
              </a:tabLst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		</a:t>
            </a:r>
            <a:r>
              <a:rPr lang="en-US" sz="2800" i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IELG 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in Action</a:t>
            </a:r>
          </a:p>
          <a:p>
            <a:pPr marL="1771650" lvl="1" indent="-1771650">
              <a:buNone/>
              <a:tabLst>
                <a:tab pos="1196975" algn="r"/>
              </a:tabLst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		Practice!</a:t>
            </a:r>
          </a:p>
          <a:p>
            <a:pPr marL="1771650" lvl="1" indent="-1771650">
              <a:buNone/>
              <a:tabLst>
                <a:tab pos="1196975" algn="r"/>
              </a:tabLst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	Guidelines in Action Summary</a:t>
            </a:r>
          </a:p>
          <a:p>
            <a:pPr marL="1771650" lvl="1" indent="-1771650">
              <a:buNone/>
              <a:tabLst>
                <a:tab pos="1196975" algn="r"/>
              </a:tabLst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	Resource Toolkit</a:t>
            </a:r>
          </a:p>
          <a:p>
            <a:pPr marL="1771650" lvl="1" indent="-1771650">
              <a:buNone/>
              <a:tabLst>
                <a:tab pos="1196975" algn="r"/>
              </a:tabLst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	Action Plan</a:t>
            </a:r>
          </a:p>
          <a:p>
            <a:pPr marL="1771650" lvl="1" indent="-1771650">
              <a:buNone/>
              <a:tabLst>
                <a:tab pos="1196975" algn="r"/>
              </a:tabLst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	Reflection and Evaluation</a:t>
            </a: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Sample Video Observation Feedback (cont.)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5394960" cy="513996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 smtClean="0">
                <a:latin typeface="Calibri"/>
                <a:ea typeface="Times New Roman"/>
                <a:cs typeface="Times New Roman"/>
              </a:rPr>
              <a:t>Domain 3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Language Development, Communication, &amp; Literacy:  Birth to 9 Months – </a:t>
            </a: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(Social </a:t>
            </a:r>
            <a:r>
              <a:rPr lang="en-US" sz="1600" dirty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Communication) - Children are participating in interactions with familiar others.  Children also begin  to demonstrate simple turn-taking skills while interacting.  (P. 76</a:t>
            </a: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)</a:t>
            </a:r>
          </a:p>
          <a:p>
            <a:pPr marL="339725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Indicators:</a:t>
            </a:r>
            <a:endParaRPr lang="en-US" sz="1600" dirty="0" smtClean="0"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Communicates and responds by grunting, nodding, and pointing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Uses facial expressions, vocalizations, and gestures to initiate interactions with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others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320040" lvl="1" indent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Strategies for Interaction:</a:t>
            </a:r>
            <a:endParaRPr lang="en-US" sz="1600" dirty="0" smtClean="0"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Use words that are found in the child’s context and culture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Name objects in the child’s environment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2944" y="1600199"/>
            <a:ext cx="5394960" cy="5139965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9F2936"/>
              </a:buClr>
              <a:buFont typeface="Wingdings"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Domain 4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9F2936"/>
              </a:buClr>
              <a:buFont typeface="Wingdings"/>
              <a:buNone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Cognitive Development:  Birth to 9 Months – (Spatial Relationships) – Children use observation and sensory exploration to begin building an understanding of how objects and people move in relationship to each other. (P. 102</a:t>
            </a: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)</a:t>
            </a:r>
          </a:p>
          <a:p>
            <a:pPr marL="339725" indent="0">
              <a:spcBef>
                <a:spcPts val="0"/>
              </a:spcBef>
              <a:spcAft>
                <a:spcPts val="1000"/>
              </a:spcAft>
              <a:buClr>
                <a:srgbClr val="9F2936"/>
              </a:buClr>
              <a:buFont typeface="Wingdings"/>
              <a:buNone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Indicators:</a:t>
            </a:r>
            <a:endParaRPr lang="en-US" sz="1600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Reaches and grasps for objects</a:t>
            </a: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Explores through the use of different senses, e.g., begins to mouth and / or pat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objects</a:t>
            </a: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365760" lvl="1" indent="0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 2"/>
              <a:buNone/>
            </a:pP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Strategies for Interaction:</a:t>
            </a:r>
          </a:p>
          <a:p>
            <a:pPr marL="365760" lvl="1" indent="0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 2"/>
              <a:buNone/>
            </a:pPr>
            <a:endParaRPr lang="en-US" sz="1600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Provide interesting and age appropriate toys and objects for exploration</a:t>
            </a: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Engage and interact with the child frequently during the day; follow the child’s lead during </a:t>
            </a:r>
            <a:r>
              <a:rPr lang="en-US" sz="1600" dirty="0" smtClean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play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Observation Worksheet:  IELG (O-3 Years)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(see handout and sample)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Date:</a:t>
            </a:r>
            <a:b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Age of Child:                                  Initials of Child or First Name: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n-US" sz="2800" dirty="0" smtClean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Activity: _______________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n-US" sz="2800" dirty="0" smtClean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(DOMAINS OF DEVELOPMENT:  WORKSHEETS 1, 2, 3, and 4)</a:t>
            </a:r>
            <a:endParaRPr 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257777" y="2698044"/>
            <a:ext cx="7360355" cy="15127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7000"/>
                </a:schemeClr>
              </a:gs>
              <a:gs pos="100000">
                <a:schemeClr val="accent3">
                  <a:lumMod val="40000"/>
                  <a:lumOff val="60000"/>
                  <a:alpha val="5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2" descr="G:\_In process\trainings\Online training template\YouTube play 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2984499"/>
            <a:ext cx="13970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Observation 2:  Video Cli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334933"/>
            <a:ext cx="12192000" cy="193040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600" u="sng" dirty="0">
                <a:solidFill>
                  <a:srgbClr val="0070C0"/>
                </a:solidFill>
                <a:latin typeface="Franklin Gothic Medium" panose="020B0603020102020204" pitchFamily="34" charset="0"/>
                <a:hlinkClick r:id="rId4"/>
              </a:rPr>
              <a:t>http://www.youtube.com/watch?v=N3PBjecBtos</a:t>
            </a:r>
            <a:endParaRPr lang="en-US" sz="3600" dirty="0" smtClean="0">
              <a:solidFill>
                <a:srgbClr val="0070C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3038" y="2823829"/>
            <a:ext cx="545535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“My Smart 18 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Month </a:t>
            </a:r>
            <a:r>
              <a:rPr lang="en-US" sz="3600" dirty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Old Baby”</a:t>
            </a:r>
            <a:endParaRPr lang="en-US" sz="2400" dirty="0">
              <a:solidFill>
                <a:prstClr val="black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Sample Video Observation Feedback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809625" y="1600199"/>
            <a:ext cx="5753099" cy="513996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>
                <a:latin typeface="Calibri" panose="020F0502020204030204" pitchFamily="34" charset="0"/>
                <a:ea typeface="Times New Roman"/>
                <a:cs typeface="Times New Roman"/>
              </a:rPr>
              <a:t>Vignette 2        “My </a:t>
            </a:r>
            <a:r>
              <a:rPr lang="en-US" sz="1600" dirty="0" smtClean="0">
                <a:latin typeface="Calibri" panose="020F0502020204030204" pitchFamily="34" charset="0"/>
                <a:ea typeface="Times New Roman"/>
                <a:cs typeface="Times New Roman"/>
              </a:rPr>
              <a:t>Smart </a:t>
            </a:r>
            <a:r>
              <a:rPr lang="en-US" sz="1600" dirty="0">
                <a:latin typeface="Calibri" panose="020F0502020204030204" pitchFamily="34" charset="0"/>
                <a:ea typeface="Times New Roman"/>
                <a:cs typeface="Times New Roman"/>
              </a:rPr>
              <a:t>18 Month </a:t>
            </a:r>
            <a:r>
              <a:rPr lang="en-US" sz="1600" dirty="0" smtClean="0">
                <a:latin typeface="Calibri" panose="020F0502020204030204" pitchFamily="34" charset="0"/>
                <a:ea typeface="Times New Roman"/>
                <a:cs typeface="Times New Roman"/>
              </a:rPr>
              <a:t>Old Baby”</a:t>
            </a:r>
            <a:endParaRPr lang="en-US" sz="1600" dirty="0"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 smtClean="0">
                <a:latin typeface="Calibri" panose="020F0502020204030204" pitchFamily="34" charset="0"/>
                <a:ea typeface="Times New Roman"/>
                <a:cs typeface="Times New Roman"/>
              </a:rPr>
              <a:t>Domain </a:t>
            </a:r>
            <a:r>
              <a:rPr lang="en-US" sz="1600" dirty="0">
                <a:latin typeface="Calibri" panose="020F0502020204030204" pitchFamily="34" charset="0"/>
                <a:ea typeface="Times New Roman"/>
                <a:cs typeface="Times New Roman"/>
              </a:rPr>
              <a:t>1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Social &amp; Emotional Development:  Attachment Relationships – </a:t>
            </a:r>
            <a:br>
              <a:rPr lang="en-US" sz="1600" dirty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</a:br>
            <a: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16-24 </a:t>
            </a:r>
            <a:r>
              <a:rPr lang="en-US" sz="1600" dirty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Months </a:t>
            </a:r>
            <a: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- Children </a:t>
            </a:r>
            <a:r>
              <a:rPr lang="en-US" sz="1600" dirty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begin to use nonverbal and verbal communication to connect and reconnect with </a:t>
            </a:r>
            <a: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their</a:t>
            </a:r>
            <a:b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</a:br>
            <a: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attachment </a:t>
            </a:r>
            <a:r>
              <a:rPr lang="en-US" sz="1600" dirty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figure</a:t>
            </a:r>
            <a: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.</a:t>
            </a:r>
            <a:endParaRPr lang="en-US" sz="1600" dirty="0">
              <a:solidFill>
                <a:srgbClr val="943634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Indicators for Children:</a:t>
            </a:r>
            <a:endParaRPr lang="en-US" sz="1600" dirty="0" smtClean="0"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Actively seeks emotional responses from caregiver (s) by waving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, </a:t>
            </a:r>
            <a:r>
              <a:rPr lang="en-US" sz="1600" dirty="0">
                <a:latin typeface="Calibri" panose="020F0502020204030204" pitchFamily="34" charset="0"/>
              </a:rPr>
              <a:t>hugging, and crying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Plays physically away from primary caregiver with increasing confidence; moves closer as needed</a:t>
            </a:r>
          </a:p>
          <a:p>
            <a:pPr marL="365760" lvl="1" indent="0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n-US" sz="1600" dirty="0" smtClean="0">
              <a:solidFill>
                <a:srgbClr val="943634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320040" lvl="1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Strategies </a:t>
            </a:r>
            <a:r>
              <a:rPr lang="en-US" sz="1600" dirty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for Interaction:</a:t>
            </a:r>
            <a:endParaRPr lang="en-US" sz="1600" dirty="0"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 panose="020F0502020204030204" pitchFamily="34" charset="0"/>
                <a:ea typeface="Calibri"/>
                <a:cs typeface="Times New Roman"/>
              </a:rPr>
              <a:t>Provide ample opportunities for play and interaction with nurturing adults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 panose="020F0502020204030204" pitchFamily="34" charset="0"/>
                <a:ea typeface="Calibri"/>
                <a:cs typeface="Times New Roman"/>
              </a:rPr>
              <a:t>Respond to the child’s attempts to seek out a response, e.g., blow a kiss back after the child blows a </a:t>
            </a:r>
            <a: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Calibri"/>
                <a:cs typeface="Times New Roman"/>
              </a:rPr>
              <a:t>kiss</a:t>
            </a:r>
            <a:endParaRPr lang="en-US" sz="1600" dirty="0">
              <a:solidFill>
                <a:srgbClr val="943634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77024" y="2100862"/>
            <a:ext cx="5091633" cy="4621485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9F2936"/>
              </a:buClr>
              <a:buFont typeface="Wingdings"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Domain 2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9F2936"/>
              </a:buClr>
              <a:buFont typeface="Wingdings"/>
              <a:buNone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Physical Development &amp; Health – Perceptual – 7-18 Months </a:t>
            </a: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- Children </a:t>
            </a:r>
            <a:r>
              <a:rPr lang="en-US" sz="1600" dirty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begin to use sensory information received from </a:t>
            </a: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their </a:t>
            </a:r>
            <a:r>
              <a:rPr lang="en-US" sz="1600" dirty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environment to alter the way they interact and explore</a:t>
            </a: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9F2936"/>
              </a:buClr>
              <a:buFont typeface="Wingdings"/>
              <a:buNone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Indicators for Children:</a:t>
            </a:r>
            <a:endParaRPr lang="en-US" sz="1600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Begins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to manipulate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materials</a:t>
            </a: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Begins to show preference for or aversion to particular activities</a:t>
            </a:r>
          </a:p>
          <a:p>
            <a:pPr marL="320040" lvl="1" indent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rgbClr val="F07F09"/>
              </a:buClr>
              <a:buFont typeface="Wingdings 2"/>
              <a:buNone/>
            </a:pP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Strategies for Interaction:</a:t>
            </a:r>
            <a:endParaRPr lang="en-US" sz="1600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Provide the child with choices for experimenting with sensory objects</a:t>
            </a: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Expose the child to different textures, smells, sounds, and sights</a:t>
            </a:r>
          </a:p>
        </p:txBody>
      </p:sp>
    </p:spTree>
    <p:extLst>
      <p:ext uri="{BB962C8B-B14F-4D97-AF65-F5344CB8AC3E}">
        <p14:creationId xmlns:p14="http://schemas.microsoft.com/office/powerpoint/2010/main" val="42173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Sample Video Observation Feedback (cont.)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5394960" cy="513996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 smtClean="0">
                <a:latin typeface="Calibri"/>
                <a:ea typeface="Times New Roman"/>
                <a:cs typeface="Times New Roman"/>
              </a:rPr>
              <a:t>Domain 3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Language Development, Communication, &amp; Literacy – 16-24 Months – Social Communication </a:t>
            </a: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- Children </a:t>
            </a:r>
            <a:r>
              <a:rPr lang="en-US" sz="1600" dirty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increase their capacity for complex interactions as they use a greater number of words and actions, in addition to better understanding the rules of conversational turn-taking</a:t>
            </a: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en-US" sz="1600" dirty="0">
              <a:solidFill>
                <a:srgbClr val="943634"/>
              </a:solidFill>
              <a:latin typeface="Calibri"/>
              <a:ea typeface="Times New Roman"/>
              <a:cs typeface="Times New Roman"/>
            </a:endParaRPr>
          </a:p>
          <a:p>
            <a:pPr marL="339725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Indicators for Children include:</a:t>
            </a:r>
            <a:endParaRPr lang="en-US" sz="1600" dirty="0" smtClean="0"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Initiates and engages in social interaction with simple words and actions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Pays attention to the person communicating for a brief period of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time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20040" lvl="1" indent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 smtClean="0">
                <a:solidFill>
                  <a:srgbClr val="943634"/>
                </a:solidFill>
                <a:latin typeface="Calibri"/>
                <a:ea typeface="Times New Roman"/>
                <a:cs typeface="Times New Roman"/>
              </a:rPr>
              <a:t>Strategies for Interaction:</a:t>
            </a:r>
            <a:endParaRPr lang="en-US" sz="1600" dirty="0" smtClean="0"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Describe the child’s play</a:t>
            </a:r>
            <a:r>
              <a:rPr lang="en-US" sz="1600" dirty="0" smtClean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,</a:t>
            </a:r>
          </a:p>
          <a:p>
            <a:pPr lvl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Listen and respond to what the child is </a:t>
            </a:r>
            <a:r>
              <a:rPr lang="en-US" sz="1600" dirty="0" smtClean="0">
                <a:solidFill>
                  <a:srgbClr val="943634"/>
                </a:solidFill>
                <a:latin typeface="Calibri"/>
                <a:ea typeface="Calibri"/>
                <a:cs typeface="Times New Roman"/>
              </a:rPr>
              <a:t>communicating</a:t>
            </a:r>
            <a:endParaRPr lang="en-US" sz="1600" dirty="0">
              <a:solidFill>
                <a:srgbClr val="943634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2944" y="1600199"/>
            <a:ext cx="5394960" cy="5139965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9F2936"/>
              </a:buClr>
              <a:buFont typeface="Wingdings"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Domain 4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9F2936"/>
              </a:buClr>
              <a:buFont typeface="Wingdings"/>
              <a:buNone/>
            </a:pPr>
            <a:r>
              <a:rPr lang="en-US" sz="1600" dirty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Cognitive Development:  16-24 Months- Quantity &amp; </a:t>
            </a:r>
            <a: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Numbers - Children </a:t>
            </a:r>
            <a:r>
              <a:rPr lang="en-US" sz="1600" dirty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demonstrate awareness of quantity</a:t>
            </a:r>
            <a: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, counting</a:t>
            </a:r>
            <a:r>
              <a:rPr lang="en-US" sz="1600" dirty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, and numeric competence</a:t>
            </a:r>
            <a: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.</a:t>
            </a:r>
            <a:endParaRPr lang="en-US" sz="1600" dirty="0">
              <a:solidFill>
                <a:srgbClr val="943634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339725" indent="0">
              <a:spcBef>
                <a:spcPts val="0"/>
              </a:spcBef>
              <a:spcAft>
                <a:spcPts val="1000"/>
              </a:spcAft>
              <a:buClr>
                <a:srgbClr val="9F2936"/>
              </a:buClr>
              <a:buFont typeface="Wingdings"/>
              <a:buNone/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Indicators for Children:</a:t>
            </a:r>
            <a:endParaRPr lang="en-US" sz="1600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Uses nonverbal gestures to demonstrate understanding of quantities, e.g. , holds up two fingers to express two of something</a:t>
            </a: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Begins to use "one", "two", and "three" to identify very small quantities without counting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them</a:t>
            </a: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365760" lvl="1" indent="0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 2"/>
              <a:buNone/>
            </a:pPr>
            <a: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Strategies for Interaction:</a:t>
            </a:r>
          </a:p>
          <a:p>
            <a:pPr marL="365760" lvl="1" indent="0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 2"/>
              <a:buNone/>
            </a:pPr>
            <a:endParaRPr lang="en-US" sz="1600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 panose="020F0502020204030204" pitchFamily="34" charset="0"/>
                <a:ea typeface="Calibri"/>
                <a:cs typeface="Times New Roman"/>
              </a:rPr>
              <a:t>Use teachable  moments, e.g., ask the child to pass you one crayon from the pile during </a:t>
            </a:r>
            <a: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Calibri"/>
                <a:cs typeface="Times New Roman"/>
              </a:rPr>
              <a:t>art</a:t>
            </a:r>
          </a:p>
          <a:p>
            <a:pPr lvl="1">
              <a:spcBef>
                <a:spcPts val="0"/>
              </a:spcBef>
              <a:buClr>
                <a:srgbClr val="9F2936">
                  <a:lumMod val="75000"/>
                </a:srgb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943634"/>
                </a:solidFill>
                <a:latin typeface="Calibri" panose="020F0502020204030204" pitchFamily="34" charset="0"/>
                <a:ea typeface="Calibri"/>
                <a:cs typeface="Times New Roman"/>
              </a:rPr>
              <a:t>Use numerical concepts in everyday activities, e.g., “ Would you like one cracker or two</a:t>
            </a:r>
            <a:r>
              <a:rPr lang="en-US" sz="1600" dirty="0" smtClean="0">
                <a:solidFill>
                  <a:srgbClr val="943634"/>
                </a:solidFill>
                <a:latin typeface="Calibri" panose="020F0502020204030204" pitchFamily="34" charset="0"/>
                <a:ea typeface="Calibri"/>
                <a:cs typeface="Times New Roman"/>
              </a:rPr>
              <a:t>?”</a:t>
            </a:r>
            <a:endParaRPr lang="en-US" sz="1600" dirty="0">
              <a:solidFill>
                <a:srgbClr val="943634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23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Guidelines in Action Summary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2578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Observation of young children’s development is critical in home visiting programs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Document behavior of the child or groups of children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Utilize resources available 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Practice Makes Better…A better opportunity for young children to become successful contributors to our workforce and society!</a:t>
            </a: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The IELG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and Resource Toolkit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G:\_In process\Pat Brady video\TOT images\Holding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0" y="1524000"/>
            <a:ext cx="52387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81398" y="1527630"/>
            <a:ext cx="5979047" cy="52578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i="1" dirty="0">
                <a:latin typeface="Franklin Gothic Medium" panose="020B0603020102020204" pitchFamily="34" charset="0"/>
                <a:cs typeface="Arial" panose="020B0604020202020204" pitchFamily="34" charset="0"/>
              </a:rPr>
              <a:t>Illinois Early Learning </a:t>
            </a:r>
            <a:r>
              <a:rPr lang="en-US" sz="2800" i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Guidelines</a:t>
            </a:r>
            <a:endParaRPr lang="en-US" sz="2800" i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Flow </a:t>
            </a: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Chart for Implementation of the 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IELG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Focused Teaching Cycle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Observation Documentation</a:t>
            </a: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Your Action Plan!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186311" cy="52578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0" indent="0" algn="ctr">
              <a:buNone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STRATEGIES</a:t>
            </a: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G:\_In process\Pat Brady video\TOT images\ActionPl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0543" y="2294114"/>
            <a:ext cx="55340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Reflection and Evaluation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84" name="Picture 60" descr="G:\_In process\Janelle eBook\Home-Based\images\61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1524000"/>
            <a:ext cx="44862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G:\_In process\Janelle eBook\Home-Based\images\Training evaluation - Participa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51" y="1709737"/>
            <a:ext cx="3838576" cy="496252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363200" cy="990600"/>
          </a:xfrm>
        </p:spPr>
        <p:txBody>
          <a:bodyPr/>
          <a:lstStyle/>
          <a:p>
            <a:pPr algn="ctr"/>
            <a:r>
              <a:rPr lang="en-US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THANK YOU FOR YOUR PARTICIPATION!!!!</a:t>
            </a:r>
            <a:endParaRPr lang="en-US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G:\_In process\Pat Brady video\TOT images\GoodbyeKiss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444" y="2600325"/>
            <a:ext cx="6361113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8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Introductions Activity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562099"/>
            <a:ext cx="7429500" cy="52578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 Name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 Role </a:t>
            </a:r>
          </a:p>
          <a:p>
            <a:pPr marL="395288" indent="-395288"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Identify a wish you have for the future of a child between the ages of birth to three and their family.</a:t>
            </a: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G:\_In process\Janelle eBook\Home-Based\images\BY_39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524000"/>
            <a:ext cx="35242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Learning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Objectives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6232" y="1600200"/>
            <a:ext cx="11375136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As a result of participation in this 4-hour training, home visitors will:</a:t>
            </a:r>
          </a:p>
          <a:p>
            <a:pPr marL="0" indent="0">
              <a:buNone/>
            </a:pPr>
            <a:endParaRPr lang="en-US" sz="2800" dirty="0" smtClean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ecome aware of the history, purpose and role of the </a:t>
            </a:r>
            <a:r>
              <a:rPr lang="en-US" sz="2800" i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Illinois Early Learning Guidelines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 in the context of </a:t>
            </a:r>
            <a:r>
              <a:rPr lang="en-US" sz="2800" i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Illinois Learning Standards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Develop a working knowledge of the </a:t>
            </a:r>
            <a:r>
              <a:rPr lang="en-US" sz="2800" i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Illinois Early Learning Guidelines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, and </a:t>
            </a:r>
            <a:r>
              <a:rPr lang="en-US" sz="2800" i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Resource Toolkit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Develop plans for the implementation of the </a:t>
            </a:r>
            <a:r>
              <a:rPr lang="en-US" sz="2800" i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Illinois Early Learning Guidelines 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in planning and daily routines of interaction with children and families.</a:t>
            </a: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itchFamily="34" charset="0"/>
              </a:rPr>
              <a:t>Illinois Standards Orientation</a:t>
            </a:r>
          </a:p>
        </p:txBody>
      </p:sp>
      <p:pic>
        <p:nvPicPr>
          <p:cNvPr id="9" name="Picture 8" descr="Circle of Hand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5700" y="1703628"/>
            <a:ext cx="4572000" cy="395239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5"/>
          <p:cNvSpPr txBox="1"/>
          <p:nvPr/>
        </p:nvSpPr>
        <p:spPr>
          <a:xfrm>
            <a:off x="3467100" y="3354394"/>
            <a:ext cx="5029200" cy="3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200" b="1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Birth – Grade 12</a:t>
            </a:r>
            <a:endParaRPr lang="en-US" sz="2200" b="1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0" y="5681423"/>
            <a:ext cx="12192000" cy="1176577"/>
          </a:xfrm>
        </p:spPr>
        <p:txBody>
          <a:bodyPr anchor="ctr"/>
          <a:lstStyle/>
          <a:p>
            <a:pPr algn="ctr">
              <a:buNone/>
            </a:pPr>
            <a:r>
              <a:rPr lang="en-US" sz="3600" u="sng" dirty="0" smtClean="0">
                <a:solidFill>
                  <a:srgbClr val="00B050"/>
                </a:solidFill>
                <a:latin typeface="Franklin Gothic Medium" panose="020B0603020102020204" pitchFamily="34" charset="0"/>
                <a:cs typeface="Arial" panose="020B0604020202020204" pitchFamily="34" charset="0"/>
                <a:hlinkClick r:id="rId4"/>
              </a:rPr>
              <a:t>http://youtu.be/GndC_UQ-TnA</a:t>
            </a:r>
            <a:endParaRPr lang="en-US" sz="3600" u="sng" dirty="0" smtClean="0">
              <a:solidFill>
                <a:srgbClr val="00B05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Introduction to the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Illinois Early Learning Guidelines</a:t>
            </a:r>
            <a:endParaRPr lang="en-US" i="1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6656380" cy="52578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History and Development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Purposes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Beliefs about Children and Development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What the Guidelines are not</a:t>
            </a:r>
            <a:endParaRPr lang="en-US" sz="2800" dirty="0">
              <a:latin typeface="Franklin Gothic Medium" panose="020B0603020102020204" pitchFamily="34" charset="0"/>
            </a:endParaRPr>
          </a:p>
        </p:txBody>
      </p:sp>
      <p:pic>
        <p:nvPicPr>
          <p:cNvPr id="6146" name="Picture 2" descr="G:\_In process\Janelle eBook\Home-Based\images\BY_43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524000"/>
            <a:ext cx="35242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ea typeface="FangSong" pitchFamily="49" charset="-122"/>
                <a:cs typeface="Arial" panose="020B0604020202020204" pitchFamily="34" charset="0"/>
              </a:rPr>
              <a:t>History and Development of Guidelines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7646" y="1600200"/>
            <a:ext cx="7767229" cy="5257800"/>
          </a:xfrm>
          <a:noFill/>
        </p:spPr>
        <p:txBody>
          <a:bodyPr anchor="ctr">
            <a:normAutofit/>
          </a:bodyPr>
          <a:lstStyle/>
          <a:p>
            <a:pPr marL="365760" lvl="1" indent="0">
              <a:buClr>
                <a:schemeClr val="tx1"/>
              </a:buClr>
              <a:buNone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Statewide Collaboration</a:t>
            </a:r>
          </a:p>
          <a:p>
            <a:pPr marL="365760" lvl="1" indent="0">
              <a:buClr>
                <a:schemeClr val="tx1"/>
              </a:buClr>
              <a:buNone/>
            </a:pPr>
            <a:endParaRPr lang="en-US" sz="2800" dirty="0" smtClean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   Illinois Early Learning Council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   Infant Toddler Committee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   IELG Work Group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   IELG Domain Writing Team</a:t>
            </a:r>
            <a:endParaRPr lang="en-US" sz="2800" dirty="0">
              <a:latin typeface="Franklin Gothic Medium" panose="020B0603020102020204" pitchFamily="34" charset="0"/>
              <a:cs typeface="Arial" pitchFamily="34" charset="0"/>
            </a:endParaRPr>
          </a:p>
        </p:txBody>
      </p:sp>
      <p:pic>
        <p:nvPicPr>
          <p:cNvPr id="7170" name="Picture 2" descr="G:\_In process\Janelle eBook\Home-Based\images\BY_44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1524000"/>
            <a:ext cx="35242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Purposes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535289"/>
            <a:ext cx="6678958" cy="5334000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4763" lvl="2" indent="6350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Franklin Gothic Medium" panose="020B0603020102020204" pitchFamily="34" charset="0"/>
                <a:cs typeface="Arial" pitchFamily="34" charset="0"/>
              </a:rPr>
              <a:t> Create </a:t>
            </a:r>
            <a:r>
              <a:rPr lang="en-US" sz="2800" dirty="0">
                <a:latin typeface="Franklin Gothic Medium" panose="020B0603020102020204" pitchFamily="34" charset="0"/>
                <a:cs typeface="Arial" pitchFamily="34" charset="0"/>
              </a:rPr>
              <a:t>a foundational understanding</a:t>
            </a:r>
          </a:p>
          <a:p>
            <a:pPr marL="4763" lvl="2" indent="6350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Franklin Gothic Medium" panose="020B0603020102020204" pitchFamily="34" charset="0"/>
                <a:cs typeface="Arial" pitchFamily="34" charset="0"/>
              </a:rPr>
              <a:t> Improve </a:t>
            </a:r>
            <a:r>
              <a:rPr lang="en-US" sz="2800" dirty="0">
                <a:latin typeface="Franklin Gothic Medium" panose="020B0603020102020204" pitchFamily="34" charset="0"/>
                <a:cs typeface="Arial" pitchFamily="34" charset="0"/>
              </a:rPr>
              <a:t>the quality of care and learning</a:t>
            </a:r>
          </a:p>
          <a:p>
            <a:pPr marL="4763" lvl="2" indent="6350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Franklin Gothic Medium" panose="020B0603020102020204" pitchFamily="34" charset="0"/>
                <a:cs typeface="Arial" pitchFamily="34" charset="0"/>
              </a:rPr>
              <a:t> Develop </a:t>
            </a:r>
            <a:r>
              <a:rPr lang="en-US" sz="2800" dirty="0">
                <a:latin typeface="Franklin Gothic Medium" panose="020B0603020102020204" pitchFamily="34" charset="0"/>
                <a:cs typeface="Arial" pitchFamily="34" charset="0"/>
              </a:rPr>
              <a:t>a more qualified </a:t>
            </a:r>
            <a:r>
              <a:rPr lang="en-US" sz="2800" dirty="0" smtClean="0">
                <a:latin typeface="Franklin Gothic Medium" panose="020B0603020102020204" pitchFamily="34" charset="0"/>
                <a:cs typeface="Arial" pitchFamily="34" charset="0"/>
              </a:rPr>
              <a:t>workforce</a:t>
            </a:r>
          </a:p>
          <a:p>
            <a:pPr marL="4763" lvl="2" indent="6350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Franklin Gothic Medium" panose="020B0603020102020204" pitchFamily="34" charset="0"/>
                <a:cs typeface="Arial" pitchFamily="34" charset="0"/>
              </a:rPr>
              <a:t> Enhance the current system of services</a:t>
            </a:r>
            <a:endParaRPr lang="en-US" sz="2800" dirty="0">
              <a:latin typeface="Franklin Gothic Medium" panose="020B0603020102020204" pitchFamily="34" charset="0"/>
              <a:cs typeface="Arial" pitchFamily="34" charset="0"/>
            </a:endParaRPr>
          </a:p>
          <a:p>
            <a:pPr marL="4763" lvl="2" indent="6350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Franklin Gothic Medium" panose="020B0603020102020204" pitchFamily="34" charset="0"/>
                <a:cs typeface="Arial" pitchFamily="34" charset="0"/>
              </a:rPr>
              <a:t> Serve </a:t>
            </a:r>
            <a:r>
              <a:rPr lang="en-US" sz="2800" dirty="0">
                <a:latin typeface="Franklin Gothic Medium" panose="020B0603020102020204" pitchFamily="34" charset="0"/>
                <a:cs typeface="Arial" pitchFamily="34" charset="0"/>
              </a:rPr>
              <a:t>as a </a:t>
            </a:r>
            <a:r>
              <a:rPr lang="en-US" sz="2800" dirty="0" smtClean="0">
                <a:latin typeface="Franklin Gothic Medium" panose="020B0603020102020204" pitchFamily="34" charset="0"/>
                <a:cs typeface="Arial" pitchFamily="34" charset="0"/>
              </a:rPr>
              <a:t>resource</a:t>
            </a:r>
          </a:p>
        </p:txBody>
      </p:sp>
      <p:sp>
        <p:nvSpPr>
          <p:cNvPr id="82951" name="AutoShape 7" descr="data:image/jpeg;base64,/9j/4AAQSkZJRgABAQAAAQABAAD/2wCEAAkGBxISEhUUEhQUFRQXFxQUFBUUFBQVFBcUFBQWFhQUFBUYHCggGBolHBQUITEiJSksLi4uFx8zODMsNygtLisBCgoKDg0OGhAQGywkHCQsLCwsLCwtLCwsLCwsLCwsLCwsLCwsLCwsLCwsLCwsLCwsLCwsLCwsLCwsNywsLCwsLP/AABEIALcBEwMBIgACEQEDEQH/xAAcAAABBQEBAQAAAAAAAAAAAAAFAAECBAYDBwj/xABCEAABAwIEAwUFBAcHBQEAAAABAAIDBBEFEiExBkFRImFxgZEHEzKhsVJiwdEUI0JykqLwMzRDU4LC4SRzk6PSFf/EABkBAQADAQEAAAAAAAAAAAAAAAABAgMEBf/EACURAAIDAAEEAgMBAQEAAAAAAAABAgMRMQQSIVEUQRMiMmFCFf/aAAwDAQACEQMRAD8A9BfVO6n1XP35O5VN8y5OqF5rkz11BFuSRVZJFwkn0XB8yozRRLTKlzT2XEeBROj4jkbo/tD5+qzwepNerwnKPBSdUZco3dJjMUn7WU9HafNEAvOAUYwfGHRaOu5nTmPBdULt5OOzpcWxNekhUWPwnS5B7wrsddG7Zw+i3UkzlcJLlFhJMCkpKjpkkkAkkkyASSSg88gobwlLTlUuvoq8jrBWZ2206b+KE19RYLCbOuqO+EV66oss5iVZzXfEazvWTxWvXHOWs9OqrCOI4he+qzNdU3TVdTcofJJdSomsnhDLmcvTuB+B4qmIyTZraBtja9tysZwrgr6mZjGjc6noOZK+hKCkbDG2NnwtAA/NdVUN5PO6u7Fi5AFHwLQxm/u8x+8b/JaCGBrBZjQ0dALBdSoldCSXB5zk3yyJUCplc3IVKGIhY/GpN1ssQ2WFxw7rkv5PR6R6jJYi/dAagoxXlBp1ikd7ZUISSKSsU09ffWBVW1N7G6AT1yahrrgjoVkX7UkaUTLm6UIYKlc3VSkjAi6oUmVFkEfVaqIq0SJ7TSNqQpCpQOOqTOqlJHYaBtUrMdX0Kyv6apNxDvVXNoq6dNjBjD2HRxH0Rqh4jB0ePNv5Lz+LEb7qzS1IvofmrQvkmYT6aMvo9Uhma8XabhTQrhllqdp+0XH52/BFV6MXqTPLmsk0JJJJWKjONlHOGC5+I7BQe8X12Gvoqbpr3cfIdAsJ2YzeuA1bU2B6rL4jXd6uYrWWWLxbEN1yWWaz1umo8ac8WxBZStq7rrX1RJQiV11WMdOubUVhCSS674fRule1rWlxJAAGpJPILthWES1DwyNpc47AfU9B3r23gvg2OiaHus+cjV3Jt92s/NdUK9PPv6hQX+nbgnhltFF2rGZwGc/ZH2AtInTLpSw8mUnJ6xiolOVEqSpEqDlIrmVAKlf8KwmOc1vK74SsJjnNct/J6HSPwYuvQecI5WDVC52LFHc2DS1JWDGkpKFuapJXKjrMr+4qo510o4C42CKJZyNQ2puFwkqEWwvgetkg941o7muNnOHVoP4oLX0E0JtLG9h+8CPTqpcWuSIWRl4TIPnTsmVQuUc6GmhOOpUnzIWZk5nRoaXjMoOqg3cqiXE7LT0/CLmfFqeZUxp7jK69VoFRVjj8LSjuExyOe1ltXWtbW9+iuRYFYbLXcCUAGd5Au05WHpcdq3o1X+Kjl+a/Pg1VFB7uNrPstA9N12SSXWec3oklzfO0c1WZiIMojtuHEHvbbS3gfkgGxAEajbn3IRVVYA3WkcL7oRWYBG/Zzm9wsR5XXLdTJ+YnVTdFeJGGxis3WNxCa53XoXE/CrWsBa5ztTqT3DosXNgoHJZQ6WXMmd//AKEUsijMTnzUaGRgkb71r/d37WTLnt93Np6rQyYbbkuEODumljgYO1I4N8Bu5x7gAT5LoVSRzT6yUj23h7Caenib+jss1zWuzHV7gRcFx89lYxjEBTwulLXOy2s1truJIAGu2p35K1DGGtDRs0Bo8ALBcMSpRLE5h/aGnjyWxwN69ZgJPaTPypox4yOd/taq7/aHVn4Y4B/pkP8AvCEYhh5Y8tcLEGx8lVEKFvHoOO45rTziHhH+ZK4wcY1pmiDpey6WNrgI4gC1zwCPhvsTzQoQrhOMr4z0kjPo8FQSe3uUHKblzcrGZwqRdpWFx1mpW8esbxFHYlc968adfSS84YWsbqhsrUWrGaqgWdFzo9FlAsSVoxpKSNNHhHsyq5LGTJE37zg53o3816Fw7wNS0tnEe8k+08CwPc1TwLHAbNefArRh111Vxhmo8y6yzcZMLnUQMkGV7WuHRwBHzUrp7rU5zNV/AVDLqGGM/cdYehuEGm9lkJ+Gd48WA/Qhb8FSVHCL+jVX2Lhnl1R7KX/sTsP7zXD6XXKL2VTX7U0Y8Mx/BerJEqPxRL/Kt9mAofZfC3+1mc7uY0N+ZutK7BmsaGtJLQLNzauFhsTzCKvqWjn6KtNW3FgFeMUuDKdkp/0wG6mCsYO8wlwtdriD3ggW0XQpAKxQvOxAnYW+a4PncdyVxspKAPdVK12TLIN2ODvLZw82kq0FCZlwQgDrXAi42Oo8EkM4emJhDTvGTGfAasP8JHoiSAGcQt/VHx/BYaZgK3uOD9S7y/FYSU6oSUZoAUuFa2Kmrg+bstdG+Nrz8LHOc0gu6AhpF+V1Ycqs9ODug09YY4EAggg6gjUEdxC5VNS2MXeQOg5k9GjmV5hStyDs3b1yki/jZWRUHW2l9zzPieaED8TSB8pcPO3Xp/XRBvdq7JquZahJWyIbi2jb9LH0KM5ULxyK8brdEGntBKg5RpZQ+Njmm4c1rgRzBAIKr1tcyPR1y7k1ou499uQ7zYIQdXLO8TQaXXWHimEytie18bnGzC/IWOdybma42PiruMRZoz3Kli2LNaZds0zzOphuVQnZZGawWKDVp6Lh3D1eSg54SUDAUyjWWxGuoa1bDBMey2a83HXovMaSpRyjq1aE3F+DG2pSXk9eikDhcG4XQLE4BjWQgE9k/JbKOQOAI1C7YTUkebZW4PGdbp7qAKkCrmZCV5F7dLj8fw9UNlmJ3KKPH5ev9BCJhYlARLkwSSCkCCkoqSASZzk6E41O8BrI/je5sbL7XebXPcN/JAEf0lt9x6qxE3MCb2aNz/XNc6DhWljaM8bZn/tSSgPcTzIzXDR3BSxOnZDCWxtDWl1yBte1vJQANPifunEwki5GbNlcHW2uLfQhFKLiMOHaDQeoc4fLKbepWSmdcqDHWQGuxzFGlmVp31J+gWSkKd0vVcygGuopyogoSOUwTOUggIOCi4KRTFCCDguc0NxYrumKEiwp7ohlEkobya2WRrR4AHTyV6WsNrDS+p6k9Sdz5ocJRddygBONR5mn1HUEdF6HgtUailie7d8YzfvWs75grA4tIAw+C3vDVKYqWFjtCGNJHQu7RHzUAxWPQljiFm5DqvQOLqC4zjzWAqWarhsjkj2KJKcEyNwkogpKpt2g6CVFaWpQVqtwlMMzW0NUtlw5i1rMcdDt3LzSjnRyhq1aE3FmVtaksPWgVIFAuHsUEjcpPaHzRsFdyaa1Hlyi4vGTQ+tbrfqrwK4Vjbj+uf8ARUlQanCiU91IJEpKIKkgEUNr+zJC87NljJ8C7KT/ADIjdVMSgzsI6ghAadDMfbeIrthFZ72Jrj8Q7Lx0e3R3ruO4hd6qAPaWnmoB5xKNVxMgRzEMBmubNv0ILbepOi54ZweJCffTnMNTHDYEDldzgbjwHmgBF0iVpMS4XbGy8TnG24eQT5EALNSNshJG6a6SiSgJJXUSUroBymTAqSEDgKvWSWaSrCqYhq0+Cgska/g/BoP0aOV8bXySDOXPaHWuTZrQdgBbZEavAoXjRuQ9W6D+HZR4PP8A0VP+5b0JH4IsURD5MnDwg33gdK/O1pBDA2wJG2Y327lpHLo5c3IG9OFRCHtLSLgrB8QcOOYS5gu1egFc3AHdVnBS5NKrZVvweOOhIOyS9VfhMJNywJLD479nZ81ejxRsa6sYpxqeYLJnSjpEiFNNZUGldWSKhc02G4gWOBG4XouE4g2ZgcN+YXkME62HB00rnnIOyB2ydgOXmt6Z48OPqak13G9BSeLg+B/NVRWNU3VTbabrrPOKD1FJxTXUgdOop7oB0nBMkSgIUd4nlzdnWDm8jbY9x70WbWjoUMT3QFieoLkBxiZ0RZO3eNwcbc4/8Rvm2/mAipKq1sYc0g8wUAcr5B7pztxlzX5WGt/ReZz1QcdFsMCn95QPjPxRNlgd1sxpyX/0Fi8eo8RLXFpOxUA1+e5TZkOgq7qy2VCSxmSJXMOCfMgOgUrrmFJqAmQuVUzsld4wpvjuFVsvFGs4L/uUPdnHpI9GShHBzbUjB0dIP/Y4/irlVXBug7R+SjuSimyXBym0ju5cpXgbkDxNkKnrZHc7Du0VQsJWTvX0jePSP/phOXEYxzv4BVJMV+y31KrGFTZTrN2zfBsunqXPkicTk6N9D+aS6/o3cnVe6z2W7KvR4e+ssr2HwF3achIopMwzNIF97aLU0I0TDdP0c3R2ULIi+MWVZ8dlmyyZGNy9I4CINJJbf3uvhkFvxXmpK1vAOKiOR0TzZktrE7B429dltS8kc/UpuDw2bks6hUuy3ugUFfNUyujpWhwYbPkeSI2npcAknuC7Wzy0tNAHKSemoZWi0hY420cwFo7wWkn1v6c42QgkkCo3SKAldNmVLEK9sTS55AA1JKp0Zq6kZoYhHEdpJyW5h1ZGBmI8coPVAGcye64QYJUt1dURPP2fcOaD3ZveEjxsfBW3xEAEix2I317jzHegOV1zkUiVzc5AUcFfkqpYj8M8Rc3pni0IHeWv/kXi2J9mV1upXruMze6dFP8A5UjXO/7Z7Ev8jnLybiAWmePvH6qAWMPrkbp6q6xEUtijFHWoDVslXZr0GpqsFEI5EBdDl0aUOfVhu6tUjZH/AAxSu/djeR6gKGWQRiCvQQ3XOiwuoO8Lx4jL9UXo6e3xad2h+iynLDeuOlnDQ5sOQXGriT3E7BdPcqE9aANENlxUDcrlc4/bOuEJfSCJYFG4CGf/AKgPNRdWjqrJr6L9kvsKOcFL3gshP6WuzJlbuKOJezJLgHJIVPPqiQOpXeX1VChK7Uzr0zx3KtQOuqs6K1yFwNFWmarcLVGpYqYXBEi6UsuqjUNVSOSxVolZrwelYFhxq4ryTzAA2sws1Hi5pIWtwvD46eMRxNytHiSSd3OJ1JPUrNezuW8Dv3vwWtBXbDg8iz+mjrdD6qOxKvArhWt0B8lYzKCYpFJSARUUQmq6dj7GMOc9wOznMYXMaRz1F7dy2qyday+oJBBBBG4I2IRTh7Gffh7XW95GQ19tiD8Lx0vY+YKgBhVMRd2R4lWroHxDR1klhTOgAPxGXPdve0NHa8DZAVpKkDdA67ieBhDc2Z52YwF7z4MbclX6bgXP/fKmafrHGfcRfyHOf4lpMMwmnphlghjiHPI0Anvc7dx7ygMLLSYhWAtjpxDG4Wz1TshIPSJoL/UBH8O4GoxEwTwRSyhoD39uznAakAladJABGcH4cNqOn84mH6hdm8N0Q2pab/wR/wDyil010AIrOHqLI4mnhaA0nMyNrHAAXuHNAIXl9QAxxaNbGy9D47xF0UAA2cTc/u2Ib5kjyaV5X+kXJKA0/ARjdXfrAC73bjFfbOCMxA+1lv8ANeo3Xg8NS9k0Tor+8D25LblxIAHnde7hCWUsUmsA0bu+ipuEY0Nyba8hdNjsmV7T90+t0Flrly2P9vJ11R/VYXnhvcqcsbDuB6BUpK/vVeStVFFejo/ZfZZqImdAhlRcbFPJWKpJU3Vu1MlWNHaCpN0Wp6hZ33mtwrkFUsuGaSaktNCJ0yFtq0lOmPaZbA+1G5vUFVKDTRPw7PbRPD8bvEqXwb1f0w5TKVWFGjK61g0UGj5AVYq1FT53fO3VWK0rnhdPJJKPdtLrEXIGg63OymOFbE88HqnBNI2On7JvmJP/AAtCCsrgT3wR5DYm5I7lbfM925P0Hot/zRSxHmvp5ybbD5maNyB5hc56yPKe0EBJAVOormjms31DX0WXTL2Fpa1g6nyVGfGWjkUDnxQHQLhlc4X28Vl8icn4N10ta8yLGIYpI8hrHMjadHPeHOyjqGN39Vp+C8Fhp2PfHMah8paZJTYfDezWsHwAXJsbnXwXnuInLzQ6h4glp5A+NxB5jkR0I5hawuaf7EWdNFx/Q93uldBuGcfZWQh7dHDSRv2XfkeSL3XUnp5zTTxkkya6a6kgldNdNdJAPdMmuldAV8RoI54zHK0OaeXMHkQeRWHqfZm0u/V1Lmt6PiDz6hzfot/dK6AzPD3BFPSvEpLpZR8Ln2DWX3LGDQHvNytOmumugAnFrSIg8fsmx8Hf8geq89q8Rsd163KwOBa4AgixB2IWPxPgGKQkxyuZ3EBw8joVhZW29R1UXKKxmHdiXeouxHvWgm9mcv7M7D4tcPpdVz7NKn/Oi/n/ACUKDNnfD2Z2XEO9V34gtQ72Y1H+dH/N+SnH7LZP2p2eTXFW7WUd0TJR4lY3V01vPkdlo5/ZcQOxMCfvAj6ILXcF1sQI93nbyMZzfLdUnW2WhdE5jEO9JCzg1YP8CX+ApLL8bNPyx9lXCZrFEQ+0h79UDonI7S0j5f7MXcOXcVP0aRlkgrSzIiyB0ujR58l3wnAcoBl1P2RsPHqj7Yg0aLJv0bOSQEpuHIwbyds9Nm+nNGoomtFgAAOQFgub57KjU11kS9lHJsKe9AXGStA5rPT4l3oXVYt3q6K9ofrsWDQdVnZMQdI6zUBrsULja6IYVJYXVVW5v/C7koLfs1GHU7WC7tXKFfiIGyFTYjpugldiPet+1JYjm1yes7YniF+aAT1JXKqq7qkZLqO0s5Hofstxgx1bGX7Ml4yOVyLtPqB6r2268H9lOHGWta63ZiBkJ7xo0epHovdMy3rWI4b3sjrdNdQzJZloYk7prqF0syAndNdQuldATuldQuldATumuo3SugJXSuo3TXQE7prqN0rqAPdNdNdK6AdNdNdMSgHuko3TIDwzhnhl8wD3nLGdrWLj+S3+FYVHCLMG+5JudEkl5rk2z2EkloSzgKjVVRGySSl8BLyCZqwoRXVhSSUxJkAqqvOqFVFYUklojNsGic50dhrLBJJbx4Mptsr1FeUKqKolOkoI0qF10Z4ZwKSsmbFHa51JJ0a0bnv8kklKRSUmlp75w1gUVFEI4hqdXvPxPd1Pd0CMBySS1ONvR8yWZJJALMlmTJKQLMlmSSQCzJZkkkAsyWZJJALMlmTJIBZksyZJQBZk2ZOkgIlybMnSUgjmSSSUA//Z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53" name="AutoShape 9" descr="data:image/jpeg;base64,/9j/4AAQSkZJRgABAQAAAQABAAD/2wCEAAkGBxISEhUUEhQUFRQXFxQUFBUUFBQVFBcUFBQWFhQUFBUYHCggGBolHBQUITEiJSksLi4uFx8zODMsNygtLisBCgoKDg0OGhAQGywkHCQsLCwsLCwtLCwsLCwsLCwsLCwsLCwsLCwsLCwsLCwsLCwsLCwsLCwsLCwsNywsLCwsLP/AABEIALcBEwMBIgACEQEDEQH/xAAcAAABBQEBAQAAAAAAAAAAAAAFAAECBAYDBwj/xABCEAABAwIEAwUFBAcHBQEAAAABAAIDBBEFEiExBkFRImFxgZEHEzKhsVJiwdEUI0JykqLwMzRDU4LC4SRzk6PSFf/EABkBAQADAQEAAAAAAAAAAAAAAAABAgMEBf/EACURAAIDAAEEAgMBAQEAAAAAAAABAgMRMQQSIVEUQRMiMmFCFf/aAAwDAQACEQMRAD8A9BfVO6n1XP35O5VN8y5OqF5rkz11BFuSRVZJFwkn0XB8yozRRLTKlzT2XEeBROj4jkbo/tD5+qzwepNerwnKPBSdUZco3dJjMUn7WU9HafNEAvOAUYwfGHRaOu5nTmPBdULt5OOzpcWxNekhUWPwnS5B7wrsddG7Zw+i3UkzlcJLlFhJMCkpKjpkkkAkkkyASSSg88gobwlLTlUuvoq8jrBWZ2206b+KE19RYLCbOuqO+EV66oss5iVZzXfEazvWTxWvXHOWs9OqrCOI4he+qzNdU3TVdTcofJJdSomsnhDLmcvTuB+B4qmIyTZraBtja9tysZwrgr6mZjGjc6noOZK+hKCkbDG2NnwtAA/NdVUN5PO6u7Fi5AFHwLQxm/u8x+8b/JaCGBrBZjQ0dALBdSoldCSXB5zk3yyJUCplc3IVKGIhY/GpN1ssQ2WFxw7rkv5PR6R6jJYi/dAagoxXlBp1ikd7ZUISSKSsU09ffWBVW1N7G6AT1yahrrgjoVkX7UkaUTLm6UIYKlc3VSkjAi6oUmVFkEfVaqIq0SJ7TSNqQpCpQOOqTOqlJHYaBtUrMdX0Kyv6apNxDvVXNoq6dNjBjD2HRxH0Rqh4jB0ePNv5Lz+LEb7qzS1IvofmrQvkmYT6aMvo9Uhma8XabhTQrhllqdp+0XH52/BFV6MXqTPLmsk0JJJJWKjONlHOGC5+I7BQe8X12Gvoqbpr3cfIdAsJ2YzeuA1bU2B6rL4jXd6uYrWWWLxbEN1yWWaz1umo8ac8WxBZStq7rrX1RJQiV11WMdOubUVhCSS674fRule1rWlxJAAGpJPILthWES1DwyNpc47AfU9B3r23gvg2OiaHus+cjV3Jt92s/NdUK9PPv6hQX+nbgnhltFF2rGZwGc/ZH2AtInTLpSw8mUnJ6xiolOVEqSpEqDlIrmVAKlf8KwmOc1vK74SsJjnNct/J6HSPwYuvQecI5WDVC52LFHc2DS1JWDGkpKFuapJXKjrMr+4qo510o4C42CKJZyNQ2puFwkqEWwvgetkg941o7muNnOHVoP4oLX0E0JtLG9h+8CPTqpcWuSIWRl4TIPnTsmVQuUc6GmhOOpUnzIWZk5nRoaXjMoOqg3cqiXE7LT0/CLmfFqeZUxp7jK69VoFRVjj8LSjuExyOe1ltXWtbW9+iuRYFYbLXcCUAGd5Au05WHpcdq3o1X+Kjl+a/Pg1VFB7uNrPstA9N12SSXWec3oklzfO0c1WZiIMojtuHEHvbbS3gfkgGxAEajbn3IRVVYA3WkcL7oRWYBG/Zzm9wsR5XXLdTJ+YnVTdFeJGGxis3WNxCa53XoXE/CrWsBa5ztTqT3DosXNgoHJZQ6WXMmd//AKEUsijMTnzUaGRgkb71r/d37WTLnt93Np6rQyYbbkuEODumljgYO1I4N8Bu5x7gAT5LoVSRzT6yUj23h7Caenib+jss1zWuzHV7gRcFx89lYxjEBTwulLXOy2s1truJIAGu2p35K1DGGtDRs0Bo8ALBcMSpRLE5h/aGnjyWxwN69ZgJPaTPypox4yOd/taq7/aHVn4Y4B/pkP8AvCEYhh5Y8tcLEGx8lVEKFvHoOO45rTziHhH+ZK4wcY1pmiDpey6WNrgI4gC1zwCPhvsTzQoQrhOMr4z0kjPo8FQSe3uUHKblzcrGZwqRdpWFx1mpW8esbxFHYlc968adfSS84YWsbqhsrUWrGaqgWdFzo9FlAsSVoxpKSNNHhHsyq5LGTJE37zg53o3816Fw7wNS0tnEe8k+08CwPc1TwLHAbNefArRh111Vxhmo8y6yzcZMLnUQMkGV7WuHRwBHzUrp7rU5zNV/AVDLqGGM/cdYehuEGm9lkJ+Gd48WA/Qhb8FSVHCL+jVX2Lhnl1R7KX/sTsP7zXD6XXKL2VTX7U0Y8Mx/BerJEqPxRL/Kt9mAofZfC3+1mc7uY0N+ZutK7BmsaGtJLQLNzauFhsTzCKvqWjn6KtNW3FgFeMUuDKdkp/0wG6mCsYO8wlwtdriD3ggW0XQpAKxQvOxAnYW+a4PncdyVxspKAPdVK12TLIN2ODvLZw82kq0FCZlwQgDrXAi42Oo8EkM4emJhDTvGTGfAasP8JHoiSAGcQt/VHx/BYaZgK3uOD9S7y/FYSU6oSUZoAUuFa2Kmrg+bstdG+Nrz8LHOc0gu6AhpF+V1Ycqs9ODug09YY4EAggg6gjUEdxC5VNS2MXeQOg5k9GjmV5hStyDs3b1yki/jZWRUHW2l9zzPieaED8TSB8pcPO3Xp/XRBvdq7JquZahJWyIbi2jb9LH0KM5ULxyK8brdEGntBKg5RpZQ+Njmm4c1rgRzBAIKr1tcyPR1y7k1ou499uQ7zYIQdXLO8TQaXXWHimEytie18bnGzC/IWOdybma42PiruMRZoz3Kli2LNaZds0zzOphuVQnZZGawWKDVp6Lh3D1eSg54SUDAUyjWWxGuoa1bDBMey2a83HXovMaSpRyjq1aE3F+DG2pSXk9eikDhcG4XQLE4BjWQgE9k/JbKOQOAI1C7YTUkebZW4PGdbp7qAKkCrmZCV5F7dLj8fw9UNlmJ3KKPH5ev9BCJhYlARLkwSSCkCCkoqSASZzk6E41O8BrI/je5sbL7XebXPcN/JAEf0lt9x6qxE3MCb2aNz/XNc6DhWljaM8bZn/tSSgPcTzIzXDR3BSxOnZDCWxtDWl1yBte1vJQANPifunEwki5GbNlcHW2uLfQhFKLiMOHaDQeoc4fLKbepWSmdcqDHWQGuxzFGlmVp31J+gWSkKd0vVcygGuopyogoSOUwTOUggIOCi4KRTFCCDguc0NxYrumKEiwp7ohlEkobya2WRrR4AHTyV6WsNrDS+p6k9Sdz5ocJRddygBONR5mn1HUEdF6HgtUailie7d8YzfvWs75grA4tIAw+C3vDVKYqWFjtCGNJHQu7RHzUAxWPQljiFm5DqvQOLqC4zjzWAqWarhsjkj2KJKcEyNwkogpKpt2g6CVFaWpQVqtwlMMzW0NUtlw5i1rMcdDt3LzSjnRyhq1aE3FmVtaksPWgVIFAuHsUEjcpPaHzRsFdyaa1Hlyi4vGTQ+tbrfqrwK4Vjbj+uf8ARUlQanCiU91IJEpKIKkgEUNr+zJC87NljJ8C7KT/ADIjdVMSgzsI6ghAadDMfbeIrthFZ72Jrj8Q7Lx0e3R3ruO4hd6qAPaWnmoB5xKNVxMgRzEMBmubNv0ILbepOi54ZweJCffTnMNTHDYEDldzgbjwHmgBF0iVpMS4XbGy8TnG24eQT5EALNSNshJG6a6SiSgJJXUSUroBymTAqSEDgKvWSWaSrCqYhq0+Cgska/g/BoP0aOV8bXySDOXPaHWuTZrQdgBbZEavAoXjRuQ9W6D+HZR4PP8A0VP+5b0JH4IsURD5MnDwg33gdK/O1pBDA2wJG2Y327lpHLo5c3IG9OFRCHtLSLgrB8QcOOYS5gu1egFc3AHdVnBS5NKrZVvweOOhIOyS9VfhMJNywJLD479nZ81ejxRsa6sYpxqeYLJnSjpEiFNNZUGldWSKhc02G4gWOBG4XouE4g2ZgcN+YXkME62HB00rnnIOyB2ydgOXmt6Z48OPqak13G9BSeLg+B/NVRWNU3VTbabrrPOKD1FJxTXUgdOop7oB0nBMkSgIUd4nlzdnWDm8jbY9x70WbWjoUMT3QFieoLkBxiZ0RZO3eNwcbc4/8Rvm2/mAipKq1sYc0g8wUAcr5B7pztxlzX5WGt/ReZz1QcdFsMCn95QPjPxRNlgd1sxpyX/0Fi8eo8RLXFpOxUA1+e5TZkOgq7qy2VCSxmSJXMOCfMgOgUrrmFJqAmQuVUzsld4wpvjuFVsvFGs4L/uUPdnHpI9GShHBzbUjB0dIP/Y4/irlVXBug7R+SjuSimyXBym0ju5cpXgbkDxNkKnrZHc7Du0VQsJWTvX0jePSP/phOXEYxzv4BVJMV+y31KrGFTZTrN2zfBsunqXPkicTk6N9D+aS6/o3cnVe6z2W7KvR4e+ssr2HwF3achIopMwzNIF97aLU0I0TDdP0c3R2ULIi+MWVZ8dlmyyZGNy9I4CINJJbf3uvhkFvxXmpK1vAOKiOR0TzZktrE7B429dltS8kc/UpuDw2bks6hUuy3ugUFfNUyujpWhwYbPkeSI2npcAknuC7Wzy0tNAHKSemoZWi0hY420cwFo7wWkn1v6c42QgkkCo3SKAldNmVLEK9sTS55AA1JKp0Zq6kZoYhHEdpJyW5h1ZGBmI8coPVAGcye64QYJUt1dURPP2fcOaD3ZveEjxsfBW3xEAEix2I317jzHegOV1zkUiVzc5AUcFfkqpYj8M8Rc3pni0IHeWv/kXi2J9mV1upXruMze6dFP8A5UjXO/7Z7Ev8jnLybiAWmePvH6qAWMPrkbp6q6xEUtijFHWoDVslXZr0GpqsFEI5EBdDl0aUOfVhu6tUjZH/AAxSu/djeR6gKGWQRiCvQQ3XOiwuoO8Lx4jL9UXo6e3xad2h+iynLDeuOlnDQ5sOQXGriT3E7BdPcqE9aANENlxUDcrlc4/bOuEJfSCJYFG4CGf/AKgPNRdWjqrJr6L9kvsKOcFL3gshP6WuzJlbuKOJezJLgHJIVPPqiQOpXeX1VChK7Uzr0zx3KtQOuqs6K1yFwNFWmarcLVGpYqYXBEi6UsuqjUNVSOSxVolZrwelYFhxq4ryTzAA2sws1Hi5pIWtwvD46eMRxNytHiSSd3OJ1JPUrNezuW8Dv3vwWtBXbDg8iz+mjrdD6qOxKvArhWt0B8lYzKCYpFJSARUUQmq6dj7GMOc9wOznMYXMaRz1F7dy2qyday+oJBBBBG4I2IRTh7Gffh7XW95GQ19tiD8Lx0vY+YKgBhVMRd2R4lWroHxDR1klhTOgAPxGXPdve0NHa8DZAVpKkDdA67ieBhDc2Z52YwF7z4MbclX6bgXP/fKmafrHGfcRfyHOf4lpMMwmnphlghjiHPI0Anvc7dx7ygMLLSYhWAtjpxDG4Wz1TshIPSJoL/UBH8O4GoxEwTwRSyhoD39uznAakAladJABGcH4cNqOn84mH6hdm8N0Q2pab/wR/wDyil010AIrOHqLI4mnhaA0nMyNrHAAXuHNAIXl9QAxxaNbGy9D47xF0UAA2cTc/u2Ib5kjyaV5X+kXJKA0/ARjdXfrAC73bjFfbOCMxA+1lv8ANeo3Xg8NS9k0Tor+8D25LblxIAHnde7hCWUsUmsA0bu+ipuEY0Nyba8hdNjsmV7T90+t0Flrly2P9vJ11R/VYXnhvcqcsbDuB6BUpK/vVeStVFFejo/ZfZZqImdAhlRcbFPJWKpJU3Vu1MlWNHaCpN0Wp6hZ33mtwrkFUsuGaSaktNCJ0yFtq0lOmPaZbA+1G5vUFVKDTRPw7PbRPD8bvEqXwb1f0w5TKVWFGjK61g0UGj5AVYq1FT53fO3VWK0rnhdPJJKPdtLrEXIGg63OymOFbE88HqnBNI2On7JvmJP/AAtCCsrgT3wR5DYm5I7lbfM925P0Hot/zRSxHmvp5ybbD5maNyB5hc56yPKe0EBJAVOormjms31DX0WXTL2Fpa1g6nyVGfGWjkUDnxQHQLhlc4X28Vl8icn4N10ta8yLGIYpI8hrHMjadHPeHOyjqGN39Vp+C8Fhp2PfHMah8paZJTYfDezWsHwAXJsbnXwXnuInLzQ6h4glp5A+NxB5jkR0I5hawuaf7EWdNFx/Q93uldBuGcfZWQh7dHDSRv2XfkeSL3XUnp5zTTxkkya6a6kgldNdNdJAPdMmuldAV8RoI54zHK0OaeXMHkQeRWHqfZm0u/V1Lmt6PiDz6hzfot/dK6AzPD3BFPSvEpLpZR8Ln2DWX3LGDQHvNytOmumugAnFrSIg8fsmx8Hf8geq89q8Rsd163KwOBa4AgixB2IWPxPgGKQkxyuZ3EBw8joVhZW29R1UXKKxmHdiXeouxHvWgm9mcv7M7D4tcPpdVz7NKn/Oi/n/ACUKDNnfD2Z2XEO9V34gtQ72Y1H+dH/N+SnH7LZP2p2eTXFW7WUd0TJR4lY3V01vPkdlo5/ZcQOxMCfvAj6ILXcF1sQI93nbyMZzfLdUnW2WhdE5jEO9JCzg1YP8CX+ApLL8bNPyx9lXCZrFEQ+0h79UDonI7S0j5f7MXcOXcVP0aRlkgrSzIiyB0ujR58l3wnAcoBl1P2RsPHqj7Yg0aLJv0bOSQEpuHIwbyds9Nm+nNGoomtFgAAOQFgub57KjU11kS9lHJsKe9AXGStA5rPT4l3oXVYt3q6K9ofrsWDQdVnZMQdI6zUBrsULja6IYVJYXVVW5v/C7koLfs1GHU7WC7tXKFfiIGyFTYjpugldiPet+1JYjm1yes7YniF+aAT1JXKqq7qkZLqO0s5Hofstxgx1bGX7Ml4yOVyLtPqB6r2268H9lOHGWta63ZiBkJ7xo0epHovdMy3rWI4b3sjrdNdQzJZloYk7prqF0syAndNdQuldATuldQuldATumuo3SugJXSuo3TXQE7prqN0rqAPdNdNdK6AdNdNdMSgHuko3TIDwzhnhl8wD3nLGdrWLj+S3+FYVHCLMG+5JudEkl5rk2z2EkloSzgKjVVRGySSl8BLyCZqwoRXVhSSUxJkAqqvOqFVFYUklojNsGic50dhrLBJJbx4Mptsr1FeUKqKolOkoI0qF10Z4ZwKSsmbFHa51JJ0a0bnv8kklKRSUmlp75w1gUVFEI4hqdXvPxPd1Pd0CMBySS1ONvR8yWZJJALMlmTJKQLMlmSSQCzJZkkkAsyWZJJALMlmTJIBZksyZJQBZk2ZOkgIlybMnSUgjmSSSUA//Z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8" name="Picture 2" descr="G:\_In process\Janelle eBook\Home-Based\images\61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1524000"/>
            <a:ext cx="35147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Beliefs about Children and Development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50164" y="1600200"/>
            <a:ext cx="11241786" cy="52578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100" i="1" dirty="0">
                <a:latin typeface="Franklin Gothic Medium" panose="020B0603020102020204" pitchFamily="34" charset="0"/>
              </a:rPr>
              <a:t>“Children are actually growing and learning in all areas of development at all times” (pg.2)</a:t>
            </a:r>
          </a:p>
          <a:p>
            <a:endParaRPr lang="en-US" sz="1800" dirty="0">
              <a:latin typeface="Franklin Gothic Medium" panose="020B0603020102020204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Early relationships are most important and central to young children’s 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development.</a:t>
            </a: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Development occurs across multiple and interconnected 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domains.</a:t>
            </a: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Children develop in the context of their family, culture and 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community.</a:t>
            </a: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Play is the most </a:t>
            </a:r>
            <a:r>
              <a:rPr lang="en-US" sz="2800" dirty="0">
                <a:latin typeface="Franklin Gothic Medium" panose="020B0603020102020204" pitchFamily="34" charset="0"/>
                <a:cs typeface="Arial" panose="020B0604020202020204" pitchFamily="34" charset="0"/>
              </a:rPr>
              <a:t>meaningful way children learn and master new </a:t>
            </a:r>
            <a:r>
              <a:rPr lang="en-US" sz="280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skills.</a:t>
            </a:r>
            <a:endParaRPr lang="en-US" sz="2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0&quot;/&gt;&lt;property id=&quot;20307&quot; value=&quot;354&quot;/&gt;&lt;/object&gt;&lt;object type=&quot;3&quot; unique_id=&quot;10004&quot;&gt;&lt;property id=&quot;20148&quot; value=&quot;5&quot;/&gt;&lt;property id=&quot;20300&quot; value=&quot;Slide 2 - &amp;quot;Welcome and Introductions&amp;quot;&quot;/&gt;&lt;property id=&quot;20307&quot; value=&quot;335&quot;/&gt;&lt;/object&gt;&lt;object type=&quot;3&quot; unique_id=&quot;10005&quot;&gt;&lt;property id=&quot;20148&quot; value=&quot;5&quot;/&gt;&lt;property id=&quot;20300&quot; value=&quot;Slide 3 - &amp;quot;Train-the-Trainer Agenda – Day 1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Purpose / Goals of Train-the-Trainer&amp;quot;&quot;/&gt;&lt;property id=&quot;20307&quot; value=&quot;336&quot;/&gt;&lt;/object&gt;&lt;object type=&quot;3&quot; unique_id=&quot;10007&quot;&gt;&lt;property id=&quot;20148&quot; value=&quot;5&quot;/&gt;&lt;property id=&quot;20300&quot; value=&quot;Slide 5 - &amp;quot;Timeline&amp;quot;&quot;/&gt;&lt;property id=&quot;20307&quot; value=&quot;341&quot;/&gt;&lt;/object&gt;&lt;object type=&quot;3&quot; unique_id=&quot;10008&quot;&gt;&lt;property id=&quot;20148&quot; value=&quot;5&quot;/&gt;&lt;property id=&quot;20300&quot; value=&quot;Slide 6 - &amp;quot;As we begin…&amp;quot;&quot;/&gt;&lt;property id=&quot;20307&quot; value=&quot;337&quot;/&gt;&lt;/object&gt;&lt;object type=&quot;3&quot; unique_id=&quot;10009&quot;&gt;&lt;property id=&quot;20148&quot; value=&quot;5&quot;/&gt;&lt;property id=&quot;20300&quot; value=&quot;Slide 7 - &amp;quot;“Getting To Know You” Bingo for Home Visitor Trainers&amp;quot;&quot;/&gt;&lt;property id=&quot;20307&quot; value=&quot;338&quot;/&gt;&lt;/object&gt;&lt;object type=&quot;3&quot; unique_id=&quot;10010&quot;&gt;&lt;property id=&quot;20148&quot; value=&quot;5&quot;/&gt;&lt;property id=&quot;20300&quot; value=&quot;Slide 9 - &amp;quot;Orientation&amp;quot;&quot;/&gt;&lt;property id=&quot;20307&quot; value=&quot;339&quot;/&gt;&lt;/object&gt;&lt;object type=&quot;3&quot; unique_id=&quot;10011&quot;&gt;&lt;property id=&quot;20148&quot; value=&quot;5&quot;/&gt;&lt;property id=&quot;20300&quot; value=&quot;Slide 1&quot;/&gt;&lt;property id=&quot;20307&quot; value=&quot;256&quot;/&gt;&lt;/object&gt;&lt;object type=&quot;3&quot; unique_id=&quot;10012&quot;&gt;&lt;property id=&quot;20148&quot; value=&quot;5&quot;/&gt;&lt;property id=&quot;20300&quot; value=&quot;Slide 14 - &amp;quot;Introductions Activity&amp;quot;&quot;/&gt;&lt;property id=&quot;20307&quot; value=&quot;352&quot;/&gt;&lt;/object&gt;&lt;object type=&quot;3&quot; unique_id=&quot;10013&quot;&gt;&lt;property id=&quot;20148&quot; value=&quot;5&quot;/&gt;&lt;property id=&quot;20300&quot; value=&quot;Slide 12&quot;/&gt;&lt;property id=&quot;20307&quot; value=&quot;342&quot;/&gt;&lt;/object&gt;&lt;object type=&quot;3&quot; unique_id=&quot;10014&quot;&gt;&lt;property id=&quot;20148&quot; value=&quot;5&quot;/&gt;&lt;property id=&quot;20300&quot; value=&quot;Slide 13 - &amp;quot;Sample 4-Hour Training for Providers Agenda&amp;quot;&quot;/&gt;&lt;property id=&quot;20307&quot; value=&quot;353&quot;/&gt;&lt;/object&gt;&lt;object type=&quot;3&quot; unique_id=&quot;10015&quot;&gt;&lt;property id=&quot;20148&quot; value=&quot;5&quot;/&gt;&lt;property id=&quot;20300&quot; value=&quot;Slide 11 - &amp;quot;Notes to the Trainer&amp;quot;&quot;/&gt;&lt;property id=&quot;20307&quot; value=&quot;316&quot;/&gt;&lt;/object&gt;&lt;object type=&quot;3&quot; unique_id=&quot;10016&quot;&gt;&lt;property id=&quot;20148&quot; value=&quot;5&quot;/&gt;&lt;property id=&quot;20300&quot; value=&quot;Slide 15 - &amp;quot;Learning Objectives&amp;quot;&quot;/&gt;&lt;property id=&quot;20307&quot; value=&quot;258&quot;/&gt;&lt;/object&gt;&lt;object type=&quot;3&quot; unique_id=&quot;10017&quot;&gt;&lt;property id=&quot;20148&quot; value=&quot;5&quot;/&gt;&lt;property id=&quot;20300&quot; value=&quot;Slide 16 - &amp;quot;Illinois Standards Orientation&amp;quot;&quot;/&gt;&lt;property id=&quot;20307&quot; value=&quot;262&quot;/&gt;&lt;/object&gt;&lt;object type=&quot;3&quot; unique_id=&quot;10018&quot;&gt;&lt;property id=&quot;20148&quot; value=&quot;5&quot;/&gt;&lt;property id=&quot;20300&quot; value=&quot;Slide 17 - &amp;quot;Introduction to the Illinois Early Learning Guidelines&amp;quot;&quot;/&gt;&lt;property id=&quot;20307&quot; value=&quot;265&quot;/&gt;&lt;/object&gt;&lt;object type=&quot;3&quot; unique_id=&quot;10019&quot;&gt;&lt;property id=&quot;20148&quot; value=&quot;5&quot;/&gt;&lt;property id=&quot;20300&quot; value=&quot;Slide 18 - &amp;quot;History and Development of Guidelines&amp;quot;&quot;/&gt;&lt;property id=&quot;20307&quot; value=&quot;267&quot;/&gt;&lt;/object&gt;&lt;object type=&quot;3&quot; unique_id=&quot;10020&quot;&gt;&lt;property id=&quot;20148&quot; value=&quot;5&quot;/&gt;&lt;property id=&quot;20300&quot; value=&quot;Slide 19 - &amp;quot;Purposes&amp;quot;&quot;/&gt;&lt;property id=&quot;20307&quot; value=&quot;270&quot;/&gt;&lt;/object&gt;&lt;object type=&quot;3&quot; unique_id=&quot;10021&quot;&gt;&lt;property id=&quot;20148&quot; value=&quot;5&quot;/&gt;&lt;property id=&quot;20300&quot; value=&quot;Slide 20 - &amp;quot;Beliefs about Children and Development&amp;quot;&quot;/&gt;&lt;property id=&quot;20307&quot; value=&quot;274&quot;/&gt;&lt;/object&gt;&lt;object type=&quot;3&quot; unique_id=&quot;10022&quot;&gt;&lt;property id=&quot;20148&quot; value=&quot;5&quot;/&gt;&lt;property id=&quot;20300&quot; value=&quot;Slide 21 - &amp;quot;What the Guidelines are not&amp;quot;&quot;/&gt;&lt;property id=&quot;20307&quot; value=&quot;264&quot;/&gt;&lt;/object&gt;&lt;object type=&quot;3&quot; unique_id=&quot;10023&quot;&gt;&lt;property id=&quot;20148&quot; value=&quot;5&quot;/&gt;&lt;property id=&quot;20300&quot; value=&quot;Slide 22 - &amp;quot;Early Learning Guidelines in Action!&amp;quot;&quot;/&gt;&lt;property id=&quot;20307&quot; value=&quot;275&quot;/&gt;&lt;/object&gt;&lt;object type=&quot;3&quot; unique_id=&quot;10024&quot;&gt;&lt;property id=&quot;20148&quot; value=&quot;5&quot;/&gt;&lt;property id=&quot;20300&quot; value=&quot;Slide 23 - &amp;quot;How to Use the Guidelines (see page 6)&amp;quot;&quot;/&gt;&lt;property id=&quot;20307&quot; value=&quot;272&quot;/&gt;&lt;/object&gt;&lt;object type=&quot;3&quot; unique_id=&quot;10025&quot;&gt;&lt;property id=&quot;20148&quot; value=&quot;5&quot;/&gt;&lt;property id=&quot;20300&quot; value=&quot;Slide 24 - &amp;quot;How to Use the Guidelines (see page 7)&amp;quot;&quot;/&gt;&lt;property id=&quot;20307&quot; value=&quot;343&quot;/&gt;&lt;/object&gt;&lt;object type=&quot;3&quot; unique_id=&quot;10026&quot;&gt;&lt;property id=&quot;20148&quot; value=&quot;5&quot;/&gt;&lt;property id=&quot;20300&quot; value=&quot;Slide 25 - &amp;quot;Activity 1 – Features Of The Sections&amp;quot;&quot;/&gt;&lt;property id=&quot;20307&quot; value=&quot;271&quot;/&gt;&lt;/object&gt;&lt;object type=&quot;3&quot; unique_id=&quot;10027&quot;&gt;&lt;property id=&quot;20148&quot; value=&quot;5&quot;/&gt;&lt;property id=&quot;20300&quot; value=&quot;Slide 26 - &amp;quot;Activity 2 – Use of the Guidelines in Home Visiting&amp;quot;&quot;/&gt;&lt;property id=&quot;20307&quot; value=&quot;273&quot;/&gt;&lt;/object&gt;&lt;object type=&quot;3&quot; unique_id=&quot;10028&quot;&gt;&lt;property id=&quot;20148&quot; value=&quot;5&quot;/&gt;&lt;property id=&quot;20300&quot; value=&quot;Slide 27 - &amp;quot;Practice!&amp;quot;&quot;/&gt;&lt;property id=&quot;20307&quot; value=&quot;317&quot;/&gt;&lt;/object&gt;&lt;object type=&quot;3&quot; unique_id=&quot;10029&quot;&gt;&lt;property id=&quot;20148&quot; value=&quot;5&quot;/&gt;&lt;property id=&quot;20300&quot; value=&quot;Slide 28 - &amp;quot;Observation Worksheet:  IELG (O-3 Years) (see handout and sample)&amp;quot;&quot;/&gt;&lt;property id=&quot;20307&quot; value=&quot;322&quot;/&gt;&lt;/object&gt;&lt;object type=&quot;3&quot; unique_id=&quot;10033&quot;&gt;&lt;property id=&quot;20148&quot; value=&quot;5&quot;/&gt;&lt;property id=&quot;20300&quot; value=&quot;Slide 32 - &amp;quot;Observation Worksheet:  IELG (O-3 Years) (see handout and sample)&amp;quot;&quot;/&gt;&lt;property id=&quot;20307&quot; value=&quot;350&quot;/&gt;&lt;/object&gt;&lt;object type=&quot;3&quot; unique_id=&quot;10034&quot;&gt;&lt;property id=&quot;20148&quot; value=&quot;5&quot;/&gt;&lt;property id=&quot;20300&quot; value=&quot;Slide 33 - &amp;quot;Observation 2:  Video Clip&amp;quot;&quot;/&gt;&lt;property id=&quot;20307&quot; value=&quot;318&quot;/&gt;&lt;/object&gt;&lt;object type=&quot;3&quot; unique_id=&quot;10035&quot;&gt;&lt;property id=&quot;20148&quot; value=&quot;5&quot;/&gt;&lt;property id=&quot;20300&quot; value=&quot;Slide 34 - &amp;quot;Sample Video Observation Feedback&amp;quot;&quot;/&gt;&lt;property id=&quot;20307&quot; value=&quot;348&quot;/&gt;&lt;/object&gt;&lt;object type=&quot;3&quot; unique_id=&quot;10036&quot;&gt;&lt;property id=&quot;20148&quot; value=&quot;5&quot;/&gt;&lt;property id=&quot;20300&quot; value=&quot;Slide 35 - &amp;quot;Sample Video Observation Feedback (cont.)&amp;quot;&quot;/&gt;&lt;property id=&quot;20307&quot; value=&quot;349&quot;/&gt;&lt;/object&gt;&lt;object type=&quot;3&quot; unique_id=&quot;10037&quot;&gt;&lt;property id=&quot;20148&quot; value=&quot;5&quot;/&gt;&lt;property id=&quot;20300&quot; value=&quot;Slide 36 - &amp;quot;Guidelines in Action Summary&amp;quot;&quot;/&gt;&lt;property id=&quot;20307&quot; value=&quot;324&quot;/&gt;&lt;/object&gt;&lt;object type=&quot;3&quot; unique_id=&quot;10038&quot;&gt;&lt;property id=&quot;20148&quot; value=&quot;5&quot;/&gt;&lt;property id=&quot;20300&quot; value=&quot;Slide 37 - &amp;quot;The IELG and Resource Toolkit &amp;quot;&quot;/&gt;&lt;property id=&quot;20307&quot; value=&quot;281&quot;/&gt;&lt;/object&gt;&lt;object type=&quot;3&quot; unique_id=&quot;10039&quot;&gt;&lt;property id=&quot;20148&quot; value=&quot;5&quot;/&gt;&lt;property id=&quot;20300&quot; value=&quot;Slide 38 - &amp;quot;Your Action Plan!&amp;quot;&quot;/&gt;&lt;property id=&quot;20307&quot; value=&quot;282&quot;/&gt;&lt;/object&gt;&lt;object type=&quot;3&quot; unique_id=&quot;10040&quot;&gt;&lt;property id=&quot;20148&quot; value=&quot;5&quot;/&gt;&lt;property id=&quot;20300&quot; value=&quot;Slide 39 - &amp;quot;Reflection and Evaluation&amp;quot;&quot;/&gt;&lt;property id=&quot;20307&quot; value=&quot;327&quot;/&gt;&lt;/object&gt;&lt;object type=&quot;3&quot; unique_id=&quot;10041&quot;&gt;&lt;property id=&quot;20148&quot; value=&quot;5&quot;/&gt;&lt;property id=&quot;20300&quot; value=&quot;Slide 40 - &amp;quot;THANK YOU FOR YOUR PARTICIPATION!!!!&amp;quot;&quot;/&gt;&lt;property id=&quot;20307&quot; value=&quot;319&quot;/&gt;&lt;/object&gt;&lt;object type=&quot;3&quot; unique_id=&quot;10042&quot;&gt;&lt;property id=&quot;20148&quot; value=&quot;5&quot;/&gt;&lt;property id=&quot;20300&quot; value=&quot;Slide 41 - &amp;quot;Sign-up sheet&amp;quot;&quot;/&gt;&lt;property id=&quot;20307&quot; value=&quot;347&quot;/&gt;&lt;/object&gt;&lt;object type=&quot;3&quot; unique_id=&quot;10043&quot;&gt;&lt;property id=&quot;20148&quot; value=&quot;5&quot;/&gt;&lt;property id=&quot;20300&quot; value=&quot;Slide 42 - &amp;quot;WELCOME BACK TO DAY TWO!&amp;quot;&quot;/&gt;&lt;property id=&quot;20307&quot; value=&quot;325&quot;/&gt;&lt;/object&gt;&lt;object type=&quot;3&quot; unique_id=&quot;10044&quot;&gt;&lt;property id=&quot;20148&quot; value=&quot;5&quot;/&gt;&lt;property id=&quot;20300&quot; value=&quot;Slide 43 - &amp;quot;AGENDA&amp;quot;&quot;/&gt;&lt;property id=&quot;20307&quot; value=&quot;326&quot;/&gt;&lt;/object&gt;&lt;object type=&quot;3&quot; unique_id=&quot;10045&quot;&gt;&lt;property id=&quot;20148&quot; value=&quot;5&quot;/&gt;&lt;property id=&quot;20300&quot; value=&quot;Slide 44 - &amp;quot;Training&amp;quot;&quot;/&gt;&lt;property id=&quot;20307&quot; value=&quot;328&quot;/&gt;&lt;/object&gt;&lt;object type=&quot;3&quot; unique_id=&quot;10046&quot;&gt;&lt;property id=&quot;20148&quot; value=&quot;5&quot;/&gt;&lt;property id=&quot;20300&quot; value=&quot;Slide 45 - &amp;quot;Lunch&amp;quot;&quot;/&gt;&lt;property id=&quot;20307&quot; value=&quot;329&quot;/&gt;&lt;/object&gt;&lt;object type=&quot;3&quot; unique_id=&quot;10047&quot;&gt;&lt;property id=&quot;20148&quot; value=&quot;5&quot;/&gt;&lt;property id=&quot;20300&quot; value=&quot;Slide 46 - &amp;quot;Training (cont.)&amp;quot;&quot;/&gt;&lt;property id=&quot;20307&quot; value=&quot;330&quot;/&gt;&lt;/object&gt;&lt;object type=&quot;3&quot; unique_id=&quot;10048&quot;&gt;&lt;property id=&quot;20148&quot; value=&quot;5&quot;/&gt;&lt;property id=&quot;20300&quot; value=&quot;Slide 47 - &amp;quot;Planning&amp;quot;&quot;/&gt;&lt;property id=&quot;20307&quot; value=&quot;331&quot;/&gt;&lt;/object&gt;&lt;object type=&quot;3&quot; unique_id=&quot;10049&quot;&gt;&lt;property id=&quot;20148&quot; value=&quot;5&quot;/&gt;&lt;property id=&quot;20300&quot; value=&quot;Slide 48 - &amp;quot;Reflection and Evaluation&amp;quot;&quot;/&gt;&lt;property id=&quot;20307&quot; value=&quot;332&quot;/&gt;&lt;/object&gt;&lt;object type=&quot;3&quot; unique_id=&quot;10051&quot;&gt;&lt;property id=&quot;20148&quot; value=&quot;5&quot;/&gt;&lt;property id=&quot;20300&quot; value=&quot;Slide 50 - &amp;quot;THANK YOU FOR YOUR PARTICIPATION!!!!&amp;quot;&quot;/&gt;&lt;property id=&quot;20307&quot; value=&quot;333&quot;/&gt;&lt;/object&gt;&lt;object type=&quot;3&quot; unique_id=&quot;10786&quot;&gt;&lt;property id=&quot;20148&quot; value=&quot;5&quot;/&gt;&lt;property id=&quot;20300&quot; value=&quot;Slide 49 - &amp;quot;What’s Next?&amp;quot;&quot;/&gt;&lt;property id=&quot;20307&quot; value=&quot;355&quot;/&gt;&lt;/object&gt;&lt;object type=&quot;3&quot; unique_id=&quot;11656&quot;&gt;&lt;property id=&quot;20148&quot; value=&quot;5&quot;/&gt;&lt;property id=&quot;20300&quot; value=&quot;Slide 8 - &amp;quot;Role of a Home Visitor&amp;quot;&quot;/&gt;&lt;property id=&quot;20307&quot; value=&quot;351&quot;/&gt;&lt;/object&gt;&lt;object type=&quot;3&quot; unique_id=&quot;11657&quot;&gt;&lt;property id=&quot;20148&quot; value=&quot;5&quot;/&gt;&lt;property id=&quot;20300&quot; value=&quot;Slide 29 - &amp;quot;Observation 1:  VIDEO CLIP&amp;quot;&quot;/&gt;&lt;property id=&quot;20307&quot; value=&quot;294&quot;/&gt;&lt;/object&gt;&lt;object type=&quot;3&quot; unique_id=&quot;11658&quot;&gt;&lt;property id=&quot;20148&quot; value=&quot;5&quot;/&gt;&lt;property id=&quot;20300&quot; value=&quot;Slide 30 - &amp;quot;Sample Video Observation Feedback&amp;quot;&quot;/&gt;&lt;property id=&quot;20307&quot; value=&quot;344&quot;/&gt;&lt;/object&gt;&lt;object type=&quot;3&quot; unique_id=&quot;11659&quot;&gt;&lt;property id=&quot;20148&quot; value=&quot;5&quot;/&gt;&lt;property id=&quot;20300&quot; value=&quot;Slide 31 - &amp;quot;Sample Video Observation Feedback (cont.)&amp;quot;&quot;/&gt;&lt;property id=&quot;20307&quot; value=&quot;346&quot;/&gt;&lt;/object&gt;&lt;/object&gt;&lt;object type=&quot;8&quot; unique_id=&quot;10102&quot;&gt;&lt;/object&gt;&lt;/object&gt;&lt;/database&gt;"/>
  <p:tag name="SECTOMILLISECCONVERTED" val="1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ELG.ELS KYarbrough.3.2013.  3.26.20 PD provider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Illinois_Standards_OrientationDraft12.8.23.13</Template>
  <TotalTime>0</TotalTime>
  <Words>1261</Words>
  <Application>Microsoft Office PowerPoint</Application>
  <PresentationFormat>Custom</PresentationFormat>
  <Paragraphs>209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ELG.ELS KYarbrough.3.2013.  3.26.20 PD providers</vt:lpstr>
      <vt:lpstr>PowerPoint Presentation</vt:lpstr>
      <vt:lpstr>                          IELG Agenda</vt:lpstr>
      <vt:lpstr>Introductions Activity</vt:lpstr>
      <vt:lpstr>Learning Objectives</vt:lpstr>
      <vt:lpstr>Illinois Standards Orientation</vt:lpstr>
      <vt:lpstr>Introduction to the Illinois Early Learning Guidelines</vt:lpstr>
      <vt:lpstr>History and Development of Guidelines</vt:lpstr>
      <vt:lpstr>Purposes</vt:lpstr>
      <vt:lpstr>Beliefs about Children and Development</vt:lpstr>
      <vt:lpstr>What the Guidelines are not</vt:lpstr>
      <vt:lpstr>Early Learning Guidelines in Action!</vt:lpstr>
      <vt:lpstr>How to Use the Guidelines (see page 6)</vt:lpstr>
      <vt:lpstr>How to Use the Guidelines (see page 7)</vt:lpstr>
      <vt:lpstr>Activity 1 – Features Of The Sections</vt:lpstr>
      <vt:lpstr>Activity 2 – Use of the Guidelines in Home Visiting</vt:lpstr>
      <vt:lpstr>Practice!</vt:lpstr>
      <vt:lpstr>Observation Worksheet:  IELG (O-3 Years) (see handout and sample)</vt:lpstr>
      <vt:lpstr>Observation 1:  VIDEO CLIP</vt:lpstr>
      <vt:lpstr>Sample Video Observation Feedback</vt:lpstr>
      <vt:lpstr>Sample Video Observation Feedback (cont.)</vt:lpstr>
      <vt:lpstr>Observation Worksheet:  IELG (O-3 Years) (see handout and sample)</vt:lpstr>
      <vt:lpstr>Observation 2:  Video Clip</vt:lpstr>
      <vt:lpstr>Sample Video Observation Feedback</vt:lpstr>
      <vt:lpstr>Sample Video Observation Feedback (cont.)</vt:lpstr>
      <vt:lpstr>Guidelines in Action Summary</vt:lpstr>
      <vt:lpstr>The IELG and Resource Toolkit </vt:lpstr>
      <vt:lpstr>Your Action Plan!</vt:lpstr>
      <vt:lpstr>Reflection and Evaluation</vt:lpstr>
      <vt:lpstr>THANK YOU FOR YOUR PARTICIPATION!!!!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2015-03-11T17:03:11Z</dcterms:created>
  <dcterms:modified xsi:type="dcterms:W3CDTF">2015-03-27T18:24:09Z</dcterms:modified>
</cp:coreProperties>
</file>